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65"/>
  </p:notesMasterIdLst>
  <p:handoutMasterIdLst>
    <p:handoutMasterId r:id="rId66"/>
  </p:handoutMasterIdLst>
  <p:sldIdLst>
    <p:sldId id="342" r:id="rId3"/>
    <p:sldId id="1166" r:id="rId4"/>
    <p:sldId id="1170" r:id="rId5"/>
    <p:sldId id="1172" r:id="rId6"/>
    <p:sldId id="1171" r:id="rId7"/>
    <p:sldId id="256" r:id="rId8"/>
    <p:sldId id="257" r:id="rId9"/>
    <p:sldId id="258" r:id="rId10"/>
    <p:sldId id="259" r:id="rId11"/>
    <p:sldId id="260" r:id="rId12"/>
    <p:sldId id="283" r:id="rId13"/>
    <p:sldId id="287" r:id="rId14"/>
    <p:sldId id="1148" r:id="rId15"/>
    <p:sldId id="282" r:id="rId16"/>
    <p:sldId id="286" r:id="rId17"/>
    <p:sldId id="288" r:id="rId18"/>
    <p:sldId id="289" r:id="rId19"/>
    <p:sldId id="275" r:id="rId20"/>
    <p:sldId id="281" r:id="rId21"/>
    <p:sldId id="269" r:id="rId22"/>
    <p:sldId id="1149" r:id="rId23"/>
    <p:sldId id="1150" r:id="rId24"/>
    <p:sldId id="1151" r:id="rId25"/>
    <p:sldId id="1152" r:id="rId26"/>
    <p:sldId id="1153" r:id="rId27"/>
    <p:sldId id="277" r:id="rId28"/>
    <p:sldId id="278" r:id="rId29"/>
    <p:sldId id="279" r:id="rId30"/>
    <p:sldId id="280" r:id="rId31"/>
    <p:sldId id="263" r:id="rId32"/>
    <p:sldId id="274" r:id="rId33"/>
    <p:sldId id="1154" r:id="rId34"/>
    <p:sldId id="1155" r:id="rId35"/>
    <p:sldId id="1156" r:id="rId36"/>
    <p:sldId id="1157" r:id="rId37"/>
    <p:sldId id="1158" r:id="rId38"/>
    <p:sldId id="1159" r:id="rId39"/>
    <p:sldId id="1160" r:id="rId40"/>
    <p:sldId id="1161" r:id="rId41"/>
    <p:sldId id="1162" r:id="rId42"/>
    <p:sldId id="1163" r:id="rId43"/>
    <p:sldId id="270" r:id="rId44"/>
    <p:sldId id="271" r:id="rId45"/>
    <p:sldId id="272" r:id="rId46"/>
    <p:sldId id="273" r:id="rId47"/>
    <p:sldId id="1164" r:id="rId48"/>
    <p:sldId id="276" r:id="rId49"/>
    <p:sldId id="1165" r:id="rId50"/>
    <p:sldId id="993" r:id="rId51"/>
    <p:sldId id="1167" r:id="rId52"/>
    <p:sldId id="309" r:id="rId53"/>
    <p:sldId id="310" r:id="rId54"/>
    <p:sldId id="312" r:id="rId55"/>
    <p:sldId id="313" r:id="rId56"/>
    <p:sldId id="1168" r:id="rId57"/>
    <p:sldId id="315" r:id="rId58"/>
    <p:sldId id="316" r:id="rId59"/>
    <p:sldId id="1169" r:id="rId60"/>
    <p:sldId id="1147" r:id="rId61"/>
    <p:sldId id="1015" r:id="rId62"/>
    <p:sldId id="1129" r:id="rId63"/>
    <p:sldId id="1016" r:id="rId6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a:srgbClr val="33CC33"/>
    <a:srgbClr val="0033CC"/>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19" autoAdjust="0"/>
    <p:restoredTop sz="94660"/>
  </p:normalViewPr>
  <p:slideViewPr>
    <p:cSldViewPr snapToGrid="0">
      <p:cViewPr varScale="1">
        <p:scale>
          <a:sx n="67" d="100"/>
          <a:sy n="67" d="100"/>
        </p:scale>
        <p:origin x="50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F7D67-8990-4E9A-A725-85CBCDB58C49}"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BEC92268-D08E-46DE-A14C-6C300E7771F7}">
      <dgm:prSet/>
      <dgm:spPr/>
      <dgm:t>
        <a:bodyPr/>
        <a:lstStyle/>
        <a:p>
          <a:r>
            <a:rPr lang="en-US" b="1" i="0" dirty="0"/>
            <a:t>Thorough Cleaning Daily and Disinfecting of all touch points in the building (examples include but not limited to:  Door handles, bathrooms, entrances, and exits, bannisters)</a:t>
          </a:r>
          <a:endParaRPr lang="en-US" dirty="0"/>
        </a:p>
      </dgm:t>
    </dgm:pt>
    <dgm:pt modelId="{F85D51E4-C48E-4768-879A-6E581CEC3054}" type="parTrans" cxnId="{E4284C4D-2F47-4ADB-B641-1E67CD3F679E}">
      <dgm:prSet/>
      <dgm:spPr/>
      <dgm:t>
        <a:bodyPr/>
        <a:lstStyle/>
        <a:p>
          <a:endParaRPr lang="en-US"/>
        </a:p>
      </dgm:t>
    </dgm:pt>
    <dgm:pt modelId="{6E704248-CBC1-47EF-8D68-8CD5C47E07B9}" type="sibTrans" cxnId="{E4284C4D-2F47-4ADB-B641-1E67CD3F679E}">
      <dgm:prSet/>
      <dgm:spPr/>
      <dgm:t>
        <a:bodyPr/>
        <a:lstStyle/>
        <a:p>
          <a:endParaRPr lang="en-US"/>
        </a:p>
      </dgm:t>
    </dgm:pt>
    <dgm:pt modelId="{B58C11D7-01A0-4365-B449-13716CE68EEB}">
      <dgm:prSet/>
      <dgm:spPr/>
      <dgm:t>
        <a:bodyPr/>
        <a:lstStyle/>
        <a:p>
          <a:r>
            <a:rPr lang="en-US" b="1" i="0" dirty="0"/>
            <a:t>Minor and major repairs on air conditioning units through out the district </a:t>
          </a:r>
          <a:endParaRPr lang="en-US" dirty="0"/>
        </a:p>
      </dgm:t>
    </dgm:pt>
    <dgm:pt modelId="{E260B3F1-A620-4B97-88FF-21BB58D38EA8}" type="parTrans" cxnId="{F91C30CA-5159-4B15-9362-A15FDCBD4ECE}">
      <dgm:prSet/>
      <dgm:spPr/>
      <dgm:t>
        <a:bodyPr/>
        <a:lstStyle/>
        <a:p>
          <a:endParaRPr lang="en-US"/>
        </a:p>
      </dgm:t>
    </dgm:pt>
    <dgm:pt modelId="{B6923EFC-8AE3-4516-8491-0270702E9BAC}" type="sibTrans" cxnId="{F91C30CA-5159-4B15-9362-A15FDCBD4ECE}">
      <dgm:prSet/>
      <dgm:spPr/>
      <dgm:t>
        <a:bodyPr/>
        <a:lstStyle/>
        <a:p>
          <a:endParaRPr lang="en-US"/>
        </a:p>
      </dgm:t>
    </dgm:pt>
    <dgm:pt modelId="{9D071F7A-0F3E-4489-9E4E-A5117D9C6390}">
      <dgm:prSet/>
      <dgm:spPr/>
      <dgm:t>
        <a:bodyPr/>
        <a:lstStyle/>
        <a:p>
          <a:r>
            <a:rPr lang="en-US" b="1" i="0"/>
            <a:t>Walk-throughs of all school district facilities </a:t>
          </a:r>
          <a:endParaRPr lang="en-US"/>
        </a:p>
      </dgm:t>
    </dgm:pt>
    <dgm:pt modelId="{0B77753D-2503-414B-8431-C56481C09237}" type="parTrans" cxnId="{0B273072-30BE-47AF-86A0-15786B284C89}">
      <dgm:prSet/>
      <dgm:spPr/>
      <dgm:t>
        <a:bodyPr/>
        <a:lstStyle/>
        <a:p>
          <a:endParaRPr lang="en-US"/>
        </a:p>
      </dgm:t>
    </dgm:pt>
    <dgm:pt modelId="{DBDCEEE9-3E2C-4E26-BF4F-ADDBEAED6620}" type="sibTrans" cxnId="{0B273072-30BE-47AF-86A0-15786B284C89}">
      <dgm:prSet/>
      <dgm:spPr/>
      <dgm:t>
        <a:bodyPr/>
        <a:lstStyle/>
        <a:p>
          <a:endParaRPr lang="en-US"/>
        </a:p>
      </dgm:t>
    </dgm:pt>
    <dgm:pt modelId="{A36D5EAF-F5E6-43FA-884C-1F52BA0FDA0A}">
      <dgm:prSet/>
      <dgm:spPr/>
      <dgm:t>
        <a:bodyPr/>
        <a:lstStyle/>
        <a:p>
          <a:r>
            <a:rPr lang="en-US" b="1" i="0"/>
            <a:t>PCI and District Meetings based on Updates related to COVID-19 mandates and expectations </a:t>
          </a:r>
          <a:endParaRPr lang="en-US"/>
        </a:p>
      </dgm:t>
    </dgm:pt>
    <dgm:pt modelId="{8B111DE5-ADA4-4623-BA3B-D11DA4BA171D}" type="parTrans" cxnId="{BBB6E1BD-19C3-4A49-BFAC-336EB8E42D33}">
      <dgm:prSet/>
      <dgm:spPr/>
      <dgm:t>
        <a:bodyPr/>
        <a:lstStyle/>
        <a:p>
          <a:endParaRPr lang="en-US"/>
        </a:p>
      </dgm:t>
    </dgm:pt>
    <dgm:pt modelId="{45FB32A8-5E7D-4B49-A4F2-E313866A451B}" type="sibTrans" cxnId="{BBB6E1BD-19C3-4A49-BFAC-336EB8E42D33}">
      <dgm:prSet/>
      <dgm:spPr/>
      <dgm:t>
        <a:bodyPr/>
        <a:lstStyle/>
        <a:p>
          <a:endParaRPr lang="en-US"/>
        </a:p>
      </dgm:t>
    </dgm:pt>
    <dgm:pt modelId="{3C09798F-039A-4292-B388-B2FF720BB2AF}">
      <dgm:prSet/>
      <dgm:spPr/>
      <dgm:t>
        <a:bodyPr/>
        <a:lstStyle/>
        <a:p>
          <a:r>
            <a:rPr lang="en-US" b="1" i="0" dirty="0"/>
            <a:t> Summer Cleaning has been completed; monitoring of facilities to maintain the summer work is now in progress</a:t>
          </a:r>
          <a:endParaRPr lang="en-US" dirty="0"/>
        </a:p>
      </dgm:t>
    </dgm:pt>
    <dgm:pt modelId="{EDEE314C-AFB0-48FD-AFEB-8F13C264AF61}" type="parTrans" cxnId="{E4CC1F30-1DB9-42AE-97F2-F43105CB9527}">
      <dgm:prSet/>
      <dgm:spPr/>
      <dgm:t>
        <a:bodyPr/>
        <a:lstStyle/>
        <a:p>
          <a:endParaRPr lang="en-US"/>
        </a:p>
      </dgm:t>
    </dgm:pt>
    <dgm:pt modelId="{D250A723-1B14-41CC-8D55-147C332C07E8}" type="sibTrans" cxnId="{E4CC1F30-1DB9-42AE-97F2-F43105CB9527}">
      <dgm:prSet/>
      <dgm:spPr/>
      <dgm:t>
        <a:bodyPr/>
        <a:lstStyle/>
        <a:p>
          <a:endParaRPr lang="en-US"/>
        </a:p>
      </dgm:t>
    </dgm:pt>
    <dgm:pt modelId="{5BDDCF92-58C7-44FE-86D9-53819C9F93C1}" type="pres">
      <dgm:prSet presAssocID="{A7AF7D67-8990-4E9A-A725-85CBCDB58C49}" presName="outerComposite" presStyleCnt="0">
        <dgm:presLayoutVars>
          <dgm:chMax val="5"/>
          <dgm:dir/>
          <dgm:resizeHandles val="exact"/>
        </dgm:presLayoutVars>
      </dgm:prSet>
      <dgm:spPr/>
    </dgm:pt>
    <dgm:pt modelId="{6E9ED23C-B604-49D0-BD5F-3111B08706DA}" type="pres">
      <dgm:prSet presAssocID="{A7AF7D67-8990-4E9A-A725-85CBCDB58C49}" presName="dummyMaxCanvas" presStyleCnt="0">
        <dgm:presLayoutVars/>
      </dgm:prSet>
      <dgm:spPr/>
    </dgm:pt>
    <dgm:pt modelId="{0E9BCF91-27AC-4673-80FC-2152B0271CC5}" type="pres">
      <dgm:prSet presAssocID="{A7AF7D67-8990-4E9A-A725-85CBCDB58C49}" presName="FiveNodes_1" presStyleLbl="node1" presStyleIdx="0" presStyleCnt="5">
        <dgm:presLayoutVars>
          <dgm:bulletEnabled val="1"/>
        </dgm:presLayoutVars>
      </dgm:prSet>
      <dgm:spPr/>
    </dgm:pt>
    <dgm:pt modelId="{CE208275-8E72-4485-8094-3B01E38A3580}" type="pres">
      <dgm:prSet presAssocID="{A7AF7D67-8990-4E9A-A725-85CBCDB58C49}" presName="FiveNodes_2" presStyleLbl="node1" presStyleIdx="1" presStyleCnt="5">
        <dgm:presLayoutVars>
          <dgm:bulletEnabled val="1"/>
        </dgm:presLayoutVars>
      </dgm:prSet>
      <dgm:spPr/>
    </dgm:pt>
    <dgm:pt modelId="{A3DBB808-32F8-4BA2-9C1B-81C3339E686B}" type="pres">
      <dgm:prSet presAssocID="{A7AF7D67-8990-4E9A-A725-85CBCDB58C49}" presName="FiveNodes_3" presStyleLbl="node1" presStyleIdx="2" presStyleCnt="5">
        <dgm:presLayoutVars>
          <dgm:bulletEnabled val="1"/>
        </dgm:presLayoutVars>
      </dgm:prSet>
      <dgm:spPr/>
    </dgm:pt>
    <dgm:pt modelId="{8C77256E-F7CD-4C23-A462-875F572458D0}" type="pres">
      <dgm:prSet presAssocID="{A7AF7D67-8990-4E9A-A725-85CBCDB58C49}" presName="FiveNodes_4" presStyleLbl="node1" presStyleIdx="3" presStyleCnt="5">
        <dgm:presLayoutVars>
          <dgm:bulletEnabled val="1"/>
        </dgm:presLayoutVars>
      </dgm:prSet>
      <dgm:spPr/>
    </dgm:pt>
    <dgm:pt modelId="{4172BA1D-07F9-4C49-87E8-441D34BC5289}" type="pres">
      <dgm:prSet presAssocID="{A7AF7D67-8990-4E9A-A725-85CBCDB58C49}" presName="FiveNodes_5" presStyleLbl="node1" presStyleIdx="4" presStyleCnt="5">
        <dgm:presLayoutVars>
          <dgm:bulletEnabled val="1"/>
        </dgm:presLayoutVars>
      </dgm:prSet>
      <dgm:spPr/>
    </dgm:pt>
    <dgm:pt modelId="{07DFB7DC-BB8B-468F-ACE8-2F558044E574}" type="pres">
      <dgm:prSet presAssocID="{A7AF7D67-8990-4E9A-A725-85CBCDB58C49}" presName="FiveConn_1-2" presStyleLbl="fgAccFollowNode1" presStyleIdx="0" presStyleCnt="4">
        <dgm:presLayoutVars>
          <dgm:bulletEnabled val="1"/>
        </dgm:presLayoutVars>
      </dgm:prSet>
      <dgm:spPr/>
    </dgm:pt>
    <dgm:pt modelId="{77745F53-D1D2-4CDE-8992-C57F65490958}" type="pres">
      <dgm:prSet presAssocID="{A7AF7D67-8990-4E9A-A725-85CBCDB58C49}" presName="FiveConn_2-3" presStyleLbl="fgAccFollowNode1" presStyleIdx="1" presStyleCnt="4">
        <dgm:presLayoutVars>
          <dgm:bulletEnabled val="1"/>
        </dgm:presLayoutVars>
      </dgm:prSet>
      <dgm:spPr/>
    </dgm:pt>
    <dgm:pt modelId="{13A95CDB-89BE-4987-9A02-A93E8BE3C02A}" type="pres">
      <dgm:prSet presAssocID="{A7AF7D67-8990-4E9A-A725-85CBCDB58C49}" presName="FiveConn_3-4" presStyleLbl="fgAccFollowNode1" presStyleIdx="2" presStyleCnt="4">
        <dgm:presLayoutVars>
          <dgm:bulletEnabled val="1"/>
        </dgm:presLayoutVars>
      </dgm:prSet>
      <dgm:spPr/>
    </dgm:pt>
    <dgm:pt modelId="{A12B9305-40A8-45FC-B85D-1C26CE779FC6}" type="pres">
      <dgm:prSet presAssocID="{A7AF7D67-8990-4E9A-A725-85CBCDB58C49}" presName="FiveConn_4-5" presStyleLbl="fgAccFollowNode1" presStyleIdx="3" presStyleCnt="4">
        <dgm:presLayoutVars>
          <dgm:bulletEnabled val="1"/>
        </dgm:presLayoutVars>
      </dgm:prSet>
      <dgm:spPr/>
    </dgm:pt>
    <dgm:pt modelId="{BAB94B92-20C9-434B-9804-4479F5906E7C}" type="pres">
      <dgm:prSet presAssocID="{A7AF7D67-8990-4E9A-A725-85CBCDB58C49}" presName="FiveNodes_1_text" presStyleLbl="node1" presStyleIdx="4" presStyleCnt="5">
        <dgm:presLayoutVars>
          <dgm:bulletEnabled val="1"/>
        </dgm:presLayoutVars>
      </dgm:prSet>
      <dgm:spPr/>
    </dgm:pt>
    <dgm:pt modelId="{F4BD2B3E-F8D7-4B3F-86F6-0B228BABA108}" type="pres">
      <dgm:prSet presAssocID="{A7AF7D67-8990-4E9A-A725-85CBCDB58C49}" presName="FiveNodes_2_text" presStyleLbl="node1" presStyleIdx="4" presStyleCnt="5">
        <dgm:presLayoutVars>
          <dgm:bulletEnabled val="1"/>
        </dgm:presLayoutVars>
      </dgm:prSet>
      <dgm:spPr/>
    </dgm:pt>
    <dgm:pt modelId="{AF7B86F8-3ED0-4ACA-8ECE-34871ECBD431}" type="pres">
      <dgm:prSet presAssocID="{A7AF7D67-8990-4E9A-A725-85CBCDB58C49}" presName="FiveNodes_3_text" presStyleLbl="node1" presStyleIdx="4" presStyleCnt="5">
        <dgm:presLayoutVars>
          <dgm:bulletEnabled val="1"/>
        </dgm:presLayoutVars>
      </dgm:prSet>
      <dgm:spPr/>
    </dgm:pt>
    <dgm:pt modelId="{1ACEB348-B2A6-4E21-B12C-F740B5882B90}" type="pres">
      <dgm:prSet presAssocID="{A7AF7D67-8990-4E9A-A725-85CBCDB58C49}" presName="FiveNodes_4_text" presStyleLbl="node1" presStyleIdx="4" presStyleCnt="5">
        <dgm:presLayoutVars>
          <dgm:bulletEnabled val="1"/>
        </dgm:presLayoutVars>
      </dgm:prSet>
      <dgm:spPr/>
    </dgm:pt>
    <dgm:pt modelId="{991D1F76-4300-4E18-8FCF-2207C69DBD55}" type="pres">
      <dgm:prSet presAssocID="{A7AF7D67-8990-4E9A-A725-85CBCDB58C49}" presName="FiveNodes_5_text" presStyleLbl="node1" presStyleIdx="4" presStyleCnt="5">
        <dgm:presLayoutVars>
          <dgm:bulletEnabled val="1"/>
        </dgm:presLayoutVars>
      </dgm:prSet>
      <dgm:spPr/>
    </dgm:pt>
  </dgm:ptLst>
  <dgm:cxnLst>
    <dgm:cxn modelId="{7F0E7E09-7650-494C-A27C-85D8CAD8DD8E}" type="presOf" srcId="{B58C11D7-01A0-4365-B449-13716CE68EEB}" destId="{CE208275-8E72-4485-8094-3B01E38A3580}" srcOrd="0" destOrd="0" presId="urn:microsoft.com/office/officeart/2005/8/layout/vProcess5"/>
    <dgm:cxn modelId="{7318F40F-7F24-411F-AC1C-B669622359A2}" type="presOf" srcId="{6E704248-CBC1-47EF-8D68-8CD5C47E07B9}" destId="{07DFB7DC-BB8B-468F-ACE8-2F558044E574}" srcOrd="0" destOrd="0" presId="urn:microsoft.com/office/officeart/2005/8/layout/vProcess5"/>
    <dgm:cxn modelId="{E83A5D19-1231-4A79-B91C-F7B08F743573}" type="presOf" srcId="{BEC92268-D08E-46DE-A14C-6C300E7771F7}" destId="{BAB94B92-20C9-434B-9804-4479F5906E7C}" srcOrd="1" destOrd="0" presId="urn:microsoft.com/office/officeart/2005/8/layout/vProcess5"/>
    <dgm:cxn modelId="{E4CC1F30-1DB9-42AE-97F2-F43105CB9527}" srcId="{A7AF7D67-8990-4E9A-A725-85CBCDB58C49}" destId="{3C09798F-039A-4292-B388-B2FF720BB2AF}" srcOrd="4" destOrd="0" parTransId="{EDEE314C-AFB0-48FD-AFEB-8F13C264AF61}" sibTransId="{D250A723-1B14-41CC-8D55-147C332C07E8}"/>
    <dgm:cxn modelId="{D2200D67-CACF-4F64-9254-0D556D07AB68}" type="presOf" srcId="{A36D5EAF-F5E6-43FA-884C-1F52BA0FDA0A}" destId="{8C77256E-F7CD-4C23-A462-875F572458D0}" srcOrd="0" destOrd="0" presId="urn:microsoft.com/office/officeart/2005/8/layout/vProcess5"/>
    <dgm:cxn modelId="{E4284C4D-2F47-4ADB-B641-1E67CD3F679E}" srcId="{A7AF7D67-8990-4E9A-A725-85CBCDB58C49}" destId="{BEC92268-D08E-46DE-A14C-6C300E7771F7}" srcOrd="0" destOrd="0" parTransId="{F85D51E4-C48E-4768-879A-6E581CEC3054}" sibTransId="{6E704248-CBC1-47EF-8D68-8CD5C47E07B9}"/>
    <dgm:cxn modelId="{0B273072-30BE-47AF-86A0-15786B284C89}" srcId="{A7AF7D67-8990-4E9A-A725-85CBCDB58C49}" destId="{9D071F7A-0F3E-4489-9E4E-A5117D9C6390}" srcOrd="2" destOrd="0" parTransId="{0B77753D-2503-414B-8431-C56481C09237}" sibTransId="{DBDCEEE9-3E2C-4E26-BF4F-ADDBEAED6620}"/>
    <dgm:cxn modelId="{7E700759-64A7-4C3C-95BB-A54CE73CBED1}" type="presOf" srcId="{9D071F7A-0F3E-4489-9E4E-A5117D9C6390}" destId="{A3DBB808-32F8-4BA2-9C1B-81C3339E686B}" srcOrd="0" destOrd="0" presId="urn:microsoft.com/office/officeart/2005/8/layout/vProcess5"/>
    <dgm:cxn modelId="{EF305A59-2732-4CEF-89DF-8EA5A0EE6C8D}" type="presOf" srcId="{3C09798F-039A-4292-B388-B2FF720BB2AF}" destId="{991D1F76-4300-4E18-8FCF-2207C69DBD55}" srcOrd="1" destOrd="0" presId="urn:microsoft.com/office/officeart/2005/8/layout/vProcess5"/>
    <dgm:cxn modelId="{BB71FA89-DB6C-4D06-A219-C14AD3659342}" type="presOf" srcId="{A36D5EAF-F5E6-43FA-884C-1F52BA0FDA0A}" destId="{1ACEB348-B2A6-4E21-B12C-F740B5882B90}" srcOrd="1" destOrd="0" presId="urn:microsoft.com/office/officeart/2005/8/layout/vProcess5"/>
    <dgm:cxn modelId="{82F5B98F-1028-4944-801D-9FD30E45551C}" type="presOf" srcId="{45FB32A8-5E7D-4B49-A4F2-E313866A451B}" destId="{A12B9305-40A8-45FC-B85D-1C26CE779FC6}" srcOrd="0" destOrd="0" presId="urn:microsoft.com/office/officeart/2005/8/layout/vProcess5"/>
    <dgm:cxn modelId="{EF2A4A93-90D6-4E09-8425-7D29DB1A0ACE}" type="presOf" srcId="{BEC92268-D08E-46DE-A14C-6C300E7771F7}" destId="{0E9BCF91-27AC-4673-80FC-2152B0271CC5}" srcOrd="0" destOrd="0" presId="urn:microsoft.com/office/officeart/2005/8/layout/vProcess5"/>
    <dgm:cxn modelId="{9A841997-6399-4A98-A5F1-4FBFE3568CB7}" type="presOf" srcId="{DBDCEEE9-3E2C-4E26-BF4F-ADDBEAED6620}" destId="{13A95CDB-89BE-4987-9A02-A93E8BE3C02A}" srcOrd="0" destOrd="0" presId="urn:microsoft.com/office/officeart/2005/8/layout/vProcess5"/>
    <dgm:cxn modelId="{0C70EBA4-3D2F-43C1-828D-AF5A3003C161}" type="presOf" srcId="{A7AF7D67-8990-4E9A-A725-85CBCDB58C49}" destId="{5BDDCF92-58C7-44FE-86D9-53819C9F93C1}" srcOrd="0" destOrd="0" presId="urn:microsoft.com/office/officeart/2005/8/layout/vProcess5"/>
    <dgm:cxn modelId="{37DCAAA7-2947-40F0-8402-922359CB6411}" type="presOf" srcId="{3C09798F-039A-4292-B388-B2FF720BB2AF}" destId="{4172BA1D-07F9-4C49-87E8-441D34BC5289}" srcOrd="0" destOrd="0" presId="urn:microsoft.com/office/officeart/2005/8/layout/vProcess5"/>
    <dgm:cxn modelId="{23F084BB-9582-4189-9250-FB20C74653CA}" type="presOf" srcId="{B6923EFC-8AE3-4516-8491-0270702E9BAC}" destId="{77745F53-D1D2-4CDE-8992-C57F65490958}" srcOrd="0" destOrd="0" presId="urn:microsoft.com/office/officeart/2005/8/layout/vProcess5"/>
    <dgm:cxn modelId="{BBB6E1BD-19C3-4A49-BFAC-336EB8E42D33}" srcId="{A7AF7D67-8990-4E9A-A725-85CBCDB58C49}" destId="{A36D5EAF-F5E6-43FA-884C-1F52BA0FDA0A}" srcOrd="3" destOrd="0" parTransId="{8B111DE5-ADA4-4623-BA3B-D11DA4BA171D}" sibTransId="{45FB32A8-5E7D-4B49-A4F2-E313866A451B}"/>
    <dgm:cxn modelId="{F91C30CA-5159-4B15-9362-A15FDCBD4ECE}" srcId="{A7AF7D67-8990-4E9A-A725-85CBCDB58C49}" destId="{B58C11D7-01A0-4365-B449-13716CE68EEB}" srcOrd="1" destOrd="0" parTransId="{E260B3F1-A620-4B97-88FF-21BB58D38EA8}" sibTransId="{B6923EFC-8AE3-4516-8491-0270702E9BAC}"/>
    <dgm:cxn modelId="{FF9975DF-F3F8-46C9-921B-D55091B69705}" type="presOf" srcId="{9D071F7A-0F3E-4489-9E4E-A5117D9C6390}" destId="{AF7B86F8-3ED0-4ACA-8ECE-34871ECBD431}" srcOrd="1" destOrd="0" presId="urn:microsoft.com/office/officeart/2005/8/layout/vProcess5"/>
    <dgm:cxn modelId="{36AC66F3-22C9-4AF5-9969-9AF4FA4311F1}" type="presOf" srcId="{B58C11D7-01A0-4365-B449-13716CE68EEB}" destId="{F4BD2B3E-F8D7-4B3F-86F6-0B228BABA108}" srcOrd="1" destOrd="0" presId="urn:microsoft.com/office/officeart/2005/8/layout/vProcess5"/>
    <dgm:cxn modelId="{F32537EE-D828-434B-A2ED-992AC0C7E6A7}" type="presParOf" srcId="{5BDDCF92-58C7-44FE-86D9-53819C9F93C1}" destId="{6E9ED23C-B604-49D0-BD5F-3111B08706DA}" srcOrd="0" destOrd="0" presId="urn:microsoft.com/office/officeart/2005/8/layout/vProcess5"/>
    <dgm:cxn modelId="{FF2B23A3-1C47-4346-8EA8-3DB09A18DFF1}" type="presParOf" srcId="{5BDDCF92-58C7-44FE-86D9-53819C9F93C1}" destId="{0E9BCF91-27AC-4673-80FC-2152B0271CC5}" srcOrd="1" destOrd="0" presId="urn:microsoft.com/office/officeart/2005/8/layout/vProcess5"/>
    <dgm:cxn modelId="{6CF243ED-F1CC-4DBB-B768-95716F91EE12}" type="presParOf" srcId="{5BDDCF92-58C7-44FE-86D9-53819C9F93C1}" destId="{CE208275-8E72-4485-8094-3B01E38A3580}" srcOrd="2" destOrd="0" presId="urn:microsoft.com/office/officeart/2005/8/layout/vProcess5"/>
    <dgm:cxn modelId="{ABBC6BD0-EBFF-4C25-B83A-3D105E29F653}" type="presParOf" srcId="{5BDDCF92-58C7-44FE-86D9-53819C9F93C1}" destId="{A3DBB808-32F8-4BA2-9C1B-81C3339E686B}" srcOrd="3" destOrd="0" presId="urn:microsoft.com/office/officeart/2005/8/layout/vProcess5"/>
    <dgm:cxn modelId="{71C527C9-9942-4AAC-AFDC-1E461BCAC1C9}" type="presParOf" srcId="{5BDDCF92-58C7-44FE-86D9-53819C9F93C1}" destId="{8C77256E-F7CD-4C23-A462-875F572458D0}" srcOrd="4" destOrd="0" presId="urn:microsoft.com/office/officeart/2005/8/layout/vProcess5"/>
    <dgm:cxn modelId="{0E5839C9-C382-4749-95A1-4A6483C92743}" type="presParOf" srcId="{5BDDCF92-58C7-44FE-86D9-53819C9F93C1}" destId="{4172BA1D-07F9-4C49-87E8-441D34BC5289}" srcOrd="5" destOrd="0" presId="urn:microsoft.com/office/officeart/2005/8/layout/vProcess5"/>
    <dgm:cxn modelId="{DD33BFA2-67AA-4E8D-9C5E-9F3FF67667D0}" type="presParOf" srcId="{5BDDCF92-58C7-44FE-86D9-53819C9F93C1}" destId="{07DFB7DC-BB8B-468F-ACE8-2F558044E574}" srcOrd="6" destOrd="0" presId="urn:microsoft.com/office/officeart/2005/8/layout/vProcess5"/>
    <dgm:cxn modelId="{086919CD-C8D4-4C2C-B422-AEC050AA7173}" type="presParOf" srcId="{5BDDCF92-58C7-44FE-86D9-53819C9F93C1}" destId="{77745F53-D1D2-4CDE-8992-C57F65490958}" srcOrd="7" destOrd="0" presId="urn:microsoft.com/office/officeart/2005/8/layout/vProcess5"/>
    <dgm:cxn modelId="{81897F1B-E753-4FD5-938D-17B87A2DE224}" type="presParOf" srcId="{5BDDCF92-58C7-44FE-86D9-53819C9F93C1}" destId="{13A95CDB-89BE-4987-9A02-A93E8BE3C02A}" srcOrd="8" destOrd="0" presId="urn:microsoft.com/office/officeart/2005/8/layout/vProcess5"/>
    <dgm:cxn modelId="{E600301D-6C72-4AE4-829E-AFFF4AF20BE4}" type="presParOf" srcId="{5BDDCF92-58C7-44FE-86D9-53819C9F93C1}" destId="{A12B9305-40A8-45FC-B85D-1C26CE779FC6}" srcOrd="9" destOrd="0" presId="urn:microsoft.com/office/officeart/2005/8/layout/vProcess5"/>
    <dgm:cxn modelId="{5A82F33D-D647-4F5B-9B8D-ADC1A2849CE5}" type="presParOf" srcId="{5BDDCF92-58C7-44FE-86D9-53819C9F93C1}" destId="{BAB94B92-20C9-434B-9804-4479F5906E7C}" srcOrd="10" destOrd="0" presId="urn:microsoft.com/office/officeart/2005/8/layout/vProcess5"/>
    <dgm:cxn modelId="{D2CE3349-BCA8-4E76-A49E-E3DC5BAD400B}" type="presParOf" srcId="{5BDDCF92-58C7-44FE-86D9-53819C9F93C1}" destId="{F4BD2B3E-F8D7-4B3F-86F6-0B228BABA108}" srcOrd="11" destOrd="0" presId="urn:microsoft.com/office/officeart/2005/8/layout/vProcess5"/>
    <dgm:cxn modelId="{78C038DF-82EE-41AB-A689-80C464CCCC11}" type="presParOf" srcId="{5BDDCF92-58C7-44FE-86D9-53819C9F93C1}" destId="{AF7B86F8-3ED0-4ACA-8ECE-34871ECBD431}" srcOrd="12" destOrd="0" presId="urn:microsoft.com/office/officeart/2005/8/layout/vProcess5"/>
    <dgm:cxn modelId="{BD126073-620A-42BA-AEE4-AE8B86075A9C}" type="presParOf" srcId="{5BDDCF92-58C7-44FE-86D9-53819C9F93C1}" destId="{1ACEB348-B2A6-4E21-B12C-F740B5882B90}" srcOrd="13" destOrd="0" presId="urn:microsoft.com/office/officeart/2005/8/layout/vProcess5"/>
    <dgm:cxn modelId="{700CFEDD-609B-4A0E-A3EA-7E8FA0338921}" type="presParOf" srcId="{5BDDCF92-58C7-44FE-86D9-53819C9F93C1}" destId="{991D1F76-4300-4E18-8FCF-2207C69DBD5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3F46A-E6F7-4DC5-86BE-5AA9E203E562}"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F1E700B1-889B-49C3-8520-E5C528AEDE29}">
      <dgm:prSet/>
      <dgm:spPr/>
      <dgm:t>
        <a:bodyPr/>
        <a:lstStyle/>
        <a:p>
          <a:r>
            <a:rPr lang="en-US"/>
            <a:t>In the month of August, we continued our summer cleaning in preparation of the new school year. </a:t>
          </a:r>
        </a:p>
      </dgm:t>
    </dgm:pt>
    <dgm:pt modelId="{35A6BD80-B624-43B6-88C0-D38B28835E3F}" type="parTrans" cxnId="{2F5C4401-78B9-4F7E-85DB-3E8408106C36}">
      <dgm:prSet/>
      <dgm:spPr/>
      <dgm:t>
        <a:bodyPr/>
        <a:lstStyle/>
        <a:p>
          <a:endParaRPr lang="en-US"/>
        </a:p>
      </dgm:t>
    </dgm:pt>
    <dgm:pt modelId="{5999EBD3-622E-44BF-886C-68E457BCA376}" type="sibTrans" cxnId="{2F5C4401-78B9-4F7E-85DB-3E8408106C36}">
      <dgm:prSet/>
      <dgm:spPr/>
      <dgm:t>
        <a:bodyPr/>
        <a:lstStyle/>
        <a:p>
          <a:endParaRPr lang="en-US"/>
        </a:p>
      </dgm:t>
    </dgm:pt>
    <dgm:pt modelId="{52EED327-337C-4C46-A4D9-7E072B30502E}">
      <dgm:prSet/>
      <dgm:spPr/>
      <dgm:t>
        <a:bodyPr/>
        <a:lstStyle/>
        <a:p>
          <a:r>
            <a:rPr lang="en-US"/>
            <a:t>The district has tackled some big projects this summer, from repairing roofs to replacing gym floors. </a:t>
          </a:r>
        </a:p>
      </dgm:t>
    </dgm:pt>
    <dgm:pt modelId="{3CC39FE3-B85F-4B70-BF7B-202B5A146BA3}" type="parTrans" cxnId="{A9194A39-E92D-4120-85F2-8E3C07C0437B}">
      <dgm:prSet/>
      <dgm:spPr/>
      <dgm:t>
        <a:bodyPr/>
        <a:lstStyle/>
        <a:p>
          <a:endParaRPr lang="en-US"/>
        </a:p>
      </dgm:t>
    </dgm:pt>
    <dgm:pt modelId="{0C359342-5274-42C5-8C26-CEB64C713E14}" type="sibTrans" cxnId="{A9194A39-E92D-4120-85F2-8E3C07C0437B}">
      <dgm:prSet/>
      <dgm:spPr/>
      <dgm:t>
        <a:bodyPr/>
        <a:lstStyle/>
        <a:p>
          <a:endParaRPr lang="en-US"/>
        </a:p>
      </dgm:t>
    </dgm:pt>
    <dgm:pt modelId="{E6185B92-E531-4A6B-A4B3-A766E9DDF27D}" type="pres">
      <dgm:prSet presAssocID="{DDD3F46A-E6F7-4DC5-86BE-5AA9E203E562}" presName="hierChild1" presStyleCnt="0">
        <dgm:presLayoutVars>
          <dgm:chPref val="1"/>
          <dgm:dir/>
          <dgm:animOne val="branch"/>
          <dgm:animLvl val="lvl"/>
          <dgm:resizeHandles/>
        </dgm:presLayoutVars>
      </dgm:prSet>
      <dgm:spPr/>
    </dgm:pt>
    <dgm:pt modelId="{D301254A-37E2-4BD8-8101-BC23A169ABD3}" type="pres">
      <dgm:prSet presAssocID="{F1E700B1-889B-49C3-8520-E5C528AEDE29}" presName="hierRoot1" presStyleCnt="0"/>
      <dgm:spPr/>
    </dgm:pt>
    <dgm:pt modelId="{345D3848-DDDA-4826-81D9-DD7975E75917}" type="pres">
      <dgm:prSet presAssocID="{F1E700B1-889B-49C3-8520-E5C528AEDE29}" presName="composite" presStyleCnt="0"/>
      <dgm:spPr/>
    </dgm:pt>
    <dgm:pt modelId="{0B0ECA20-21A7-4CC5-ACB4-C25DFBDC70DC}" type="pres">
      <dgm:prSet presAssocID="{F1E700B1-889B-49C3-8520-E5C528AEDE29}" presName="background" presStyleLbl="node0" presStyleIdx="0" presStyleCnt="2"/>
      <dgm:spPr/>
    </dgm:pt>
    <dgm:pt modelId="{5C9A9D0A-B471-4592-AFD7-E9CE54718CA4}" type="pres">
      <dgm:prSet presAssocID="{F1E700B1-889B-49C3-8520-E5C528AEDE29}" presName="text" presStyleLbl="fgAcc0" presStyleIdx="0" presStyleCnt="2">
        <dgm:presLayoutVars>
          <dgm:chPref val="3"/>
        </dgm:presLayoutVars>
      </dgm:prSet>
      <dgm:spPr/>
    </dgm:pt>
    <dgm:pt modelId="{93C2ACC7-E228-49D8-9B5E-E08549A6A10F}" type="pres">
      <dgm:prSet presAssocID="{F1E700B1-889B-49C3-8520-E5C528AEDE29}" presName="hierChild2" presStyleCnt="0"/>
      <dgm:spPr/>
    </dgm:pt>
    <dgm:pt modelId="{35EE982B-A5F4-4F70-AE4B-18E50C5295BB}" type="pres">
      <dgm:prSet presAssocID="{52EED327-337C-4C46-A4D9-7E072B30502E}" presName="hierRoot1" presStyleCnt="0"/>
      <dgm:spPr/>
    </dgm:pt>
    <dgm:pt modelId="{F9887E66-EAC2-4173-B0BF-0B355807C8F4}" type="pres">
      <dgm:prSet presAssocID="{52EED327-337C-4C46-A4D9-7E072B30502E}" presName="composite" presStyleCnt="0"/>
      <dgm:spPr/>
    </dgm:pt>
    <dgm:pt modelId="{70D19F0B-2AF9-4BE9-8118-0164DBC1ECD6}" type="pres">
      <dgm:prSet presAssocID="{52EED327-337C-4C46-A4D9-7E072B30502E}" presName="background" presStyleLbl="node0" presStyleIdx="1" presStyleCnt="2"/>
      <dgm:spPr/>
    </dgm:pt>
    <dgm:pt modelId="{FF07FFF6-3682-4B15-883D-E2A984EC7701}" type="pres">
      <dgm:prSet presAssocID="{52EED327-337C-4C46-A4D9-7E072B30502E}" presName="text" presStyleLbl="fgAcc0" presStyleIdx="1" presStyleCnt="2">
        <dgm:presLayoutVars>
          <dgm:chPref val="3"/>
        </dgm:presLayoutVars>
      </dgm:prSet>
      <dgm:spPr/>
    </dgm:pt>
    <dgm:pt modelId="{30973FF6-8B65-490B-A829-013141AF9611}" type="pres">
      <dgm:prSet presAssocID="{52EED327-337C-4C46-A4D9-7E072B30502E}" presName="hierChild2" presStyleCnt="0"/>
      <dgm:spPr/>
    </dgm:pt>
  </dgm:ptLst>
  <dgm:cxnLst>
    <dgm:cxn modelId="{2F5C4401-78B9-4F7E-85DB-3E8408106C36}" srcId="{DDD3F46A-E6F7-4DC5-86BE-5AA9E203E562}" destId="{F1E700B1-889B-49C3-8520-E5C528AEDE29}" srcOrd="0" destOrd="0" parTransId="{35A6BD80-B624-43B6-88C0-D38B28835E3F}" sibTransId="{5999EBD3-622E-44BF-886C-68E457BCA376}"/>
    <dgm:cxn modelId="{A9194A39-E92D-4120-85F2-8E3C07C0437B}" srcId="{DDD3F46A-E6F7-4DC5-86BE-5AA9E203E562}" destId="{52EED327-337C-4C46-A4D9-7E072B30502E}" srcOrd="1" destOrd="0" parTransId="{3CC39FE3-B85F-4B70-BF7B-202B5A146BA3}" sibTransId="{0C359342-5274-42C5-8C26-CEB64C713E14}"/>
    <dgm:cxn modelId="{1957F55C-4863-42EC-9367-36AFBC068EE5}" type="presOf" srcId="{52EED327-337C-4C46-A4D9-7E072B30502E}" destId="{FF07FFF6-3682-4B15-883D-E2A984EC7701}" srcOrd="0" destOrd="0" presId="urn:microsoft.com/office/officeart/2005/8/layout/hierarchy1"/>
    <dgm:cxn modelId="{3483AF8A-E22E-4EA1-8593-D6BBDF5681E5}" type="presOf" srcId="{F1E700B1-889B-49C3-8520-E5C528AEDE29}" destId="{5C9A9D0A-B471-4592-AFD7-E9CE54718CA4}" srcOrd="0" destOrd="0" presId="urn:microsoft.com/office/officeart/2005/8/layout/hierarchy1"/>
    <dgm:cxn modelId="{F0E6C8A4-0EF3-46EF-A58F-1943C4067A5C}" type="presOf" srcId="{DDD3F46A-E6F7-4DC5-86BE-5AA9E203E562}" destId="{E6185B92-E531-4A6B-A4B3-A766E9DDF27D}" srcOrd="0" destOrd="0" presId="urn:microsoft.com/office/officeart/2005/8/layout/hierarchy1"/>
    <dgm:cxn modelId="{357AB2C5-F6CA-46D6-A359-B97F373497FD}" type="presParOf" srcId="{E6185B92-E531-4A6B-A4B3-A766E9DDF27D}" destId="{D301254A-37E2-4BD8-8101-BC23A169ABD3}" srcOrd="0" destOrd="0" presId="urn:microsoft.com/office/officeart/2005/8/layout/hierarchy1"/>
    <dgm:cxn modelId="{BCCE9B1D-CA36-492C-BE00-262061420637}" type="presParOf" srcId="{D301254A-37E2-4BD8-8101-BC23A169ABD3}" destId="{345D3848-DDDA-4826-81D9-DD7975E75917}" srcOrd="0" destOrd="0" presId="urn:microsoft.com/office/officeart/2005/8/layout/hierarchy1"/>
    <dgm:cxn modelId="{BD7D9A60-3C08-4212-99DD-3C2439305F12}" type="presParOf" srcId="{345D3848-DDDA-4826-81D9-DD7975E75917}" destId="{0B0ECA20-21A7-4CC5-ACB4-C25DFBDC70DC}" srcOrd="0" destOrd="0" presId="urn:microsoft.com/office/officeart/2005/8/layout/hierarchy1"/>
    <dgm:cxn modelId="{B1D00FEF-231E-4A45-88F5-ED77A8E94980}" type="presParOf" srcId="{345D3848-DDDA-4826-81D9-DD7975E75917}" destId="{5C9A9D0A-B471-4592-AFD7-E9CE54718CA4}" srcOrd="1" destOrd="0" presId="urn:microsoft.com/office/officeart/2005/8/layout/hierarchy1"/>
    <dgm:cxn modelId="{AB09FB54-C4EC-45C2-8D5E-8AB3FD317571}" type="presParOf" srcId="{D301254A-37E2-4BD8-8101-BC23A169ABD3}" destId="{93C2ACC7-E228-49D8-9B5E-E08549A6A10F}" srcOrd="1" destOrd="0" presId="urn:microsoft.com/office/officeart/2005/8/layout/hierarchy1"/>
    <dgm:cxn modelId="{39CED608-5204-430C-B08B-55CCF3E4189C}" type="presParOf" srcId="{E6185B92-E531-4A6B-A4B3-A766E9DDF27D}" destId="{35EE982B-A5F4-4F70-AE4B-18E50C5295BB}" srcOrd="1" destOrd="0" presId="urn:microsoft.com/office/officeart/2005/8/layout/hierarchy1"/>
    <dgm:cxn modelId="{7A6D4F35-C16B-4FE8-9B92-0ACA4404BFAE}" type="presParOf" srcId="{35EE982B-A5F4-4F70-AE4B-18E50C5295BB}" destId="{F9887E66-EAC2-4173-B0BF-0B355807C8F4}" srcOrd="0" destOrd="0" presId="urn:microsoft.com/office/officeart/2005/8/layout/hierarchy1"/>
    <dgm:cxn modelId="{F839DA7B-58FD-46A3-956A-E28A0D520B16}" type="presParOf" srcId="{F9887E66-EAC2-4173-B0BF-0B355807C8F4}" destId="{70D19F0B-2AF9-4BE9-8118-0164DBC1ECD6}" srcOrd="0" destOrd="0" presId="urn:microsoft.com/office/officeart/2005/8/layout/hierarchy1"/>
    <dgm:cxn modelId="{DDB48D13-6FF8-4EB1-BA72-B0F34CBDC8A0}" type="presParOf" srcId="{F9887E66-EAC2-4173-B0BF-0B355807C8F4}" destId="{FF07FFF6-3682-4B15-883D-E2A984EC7701}" srcOrd="1" destOrd="0" presId="urn:microsoft.com/office/officeart/2005/8/layout/hierarchy1"/>
    <dgm:cxn modelId="{91A8EFE6-EFD1-4440-AB9B-4744C979ACA9}" type="presParOf" srcId="{35EE982B-A5F4-4F70-AE4B-18E50C5295BB}" destId="{30973FF6-8B65-490B-A829-013141AF96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CF91-27AC-4673-80FC-2152B0271CC5}">
      <dsp:nvSpPr>
        <dsp:cNvPr id="0" name=""/>
        <dsp:cNvSpPr/>
      </dsp:nvSpPr>
      <dsp:spPr>
        <a:xfrm>
          <a:off x="0" y="0"/>
          <a:ext cx="8331708" cy="635411"/>
        </a:xfrm>
        <a:prstGeom prst="roundRect">
          <a:avLst>
            <a:gd name="adj" fmla="val 100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Thorough Cleaning Daily and Disinfecting of all touch points in the building (examples include but not limited to:  Door handles, bathrooms, entrances, and exits, bannisters)</a:t>
          </a:r>
          <a:endParaRPr lang="en-US" sz="1500" kern="1200" dirty="0"/>
        </a:p>
      </dsp:txBody>
      <dsp:txXfrm>
        <a:off x="18611" y="18611"/>
        <a:ext cx="7571705" cy="598189"/>
      </dsp:txXfrm>
    </dsp:sp>
    <dsp:sp modelId="{CE208275-8E72-4485-8094-3B01E38A3580}">
      <dsp:nvSpPr>
        <dsp:cNvPr id="0" name=""/>
        <dsp:cNvSpPr/>
      </dsp:nvSpPr>
      <dsp:spPr>
        <a:xfrm>
          <a:off x="622173" y="723662"/>
          <a:ext cx="8331708" cy="635411"/>
        </a:xfrm>
        <a:prstGeom prst="roundRect">
          <a:avLst>
            <a:gd name="adj" fmla="val 10000"/>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Minor and major repairs on air conditioning units through out the district </a:t>
          </a:r>
          <a:endParaRPr lang="en-US" sz="1500" kern="1200" dirty="0"/>
        </a:p>
      </dsp:txBody>
      <dsp:txXfrm>
        <a:off x="640784" y="742273"/>
        <a:ext cx="7259295" cy="598189"/>
      </dsp:txXfrm>
    </dsp:sp>
    <dsp:sp modelId="{A3DBB808-32F8-4BA2-9C1B-81C3339E686B}">
      <dsp:nvSpPr>
        <dsp:cNvPr id="0" name=""/>
        <dsp:cNvSpPr/>
      </dsp:nvSpPr>
      <dsp:spPr>
        <a:xfrm>
          <a:off x="1244346" y="1447325"/>
          <a:ext cx="8331708" cy="635411"/>
        </a:xfrm>
        <a:prstGeom prst="roundRect">
          <a:avLst>
            <a:gd name="adj" fmla="val 10000"/>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a:t>Walk-throughs of all school district facilities </a:t>
          </a:r>
          <a:endParaRPr lang="en-US" sz="1500" kern="1200"/>
        </a:p>
      </dsp:txBody>
      <dsp:txXfrm>
        <a:off x="1262957" y="1465936"/>
        <a:ext cx="7259295" cy="598189"/>
      </dsp:txXfrm>
    </dsp:sp>
    <dsp:sp modelId="{8C77256E-F7CD-4C23-A462-875F572458D0}">
      <dsp:nvSpPr>
        <dsp:cNvPr id="0" name=""/>
        <dsp:cNvSpPr/>
      </dsp:nvSpPr>
      <dsp:spPr>
        <a:xfrm>
          <a:off x="1866518" y="2170988"/>
          <a:ext cx="8331708" cy="635411"/>
        </a:xfrm>
        <a:prstGeom prst="roundRect">
          <a:avLst>
            <a:gd name="adj" fmla="val 10000"/>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a:t>PCI and District Meetings based on Updates related to COVID-19 mandates and expectations </a:t>
          </a:r>
          <a:endParaRPr lang="en-US" sz="1500" kern="1200"/>
        </a:p>
      </dsp:txBody>
      <dsp:txXfrm>
        <a:off x="1885129" y="2189599"/>
        <a:ext cx="7259295" cy="598189"/>
      </dsp:txXfrm>
    </dsp:sp>
    <dsp:sp modelId="{4172BA1D-07F9-4C49-87E8-441D34BC5289}">
      <dsp:nvSpPr>
        <dsp:cNvPr id="0" name=""/>
        <dsp:cNvSpPr/>
      </dsp:nvSpPr>
      <dsp:spPr>
        <a:xfrm>
          <a:off x="2488692" y="2894650"/>
          <a:ext cx="8331708" cy="635411"/>
        </a:xfrm>
        <a:prstGeom prst="roundRect">
          <a:avLst>
            <a:gd name="adj" fmla="val 10000"/>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dirty="0"/>
            <a:t> Summer Cleaning has been completed; monitoring of facilities to maintain the summer work is now in progress</a:t>
          </a:r>
          <a:endParaRPr lang="en-US" sz="1500" kern="1200" dirty="0"/>
        </a:p>
      </dsp:txBody>
      <dsp:txXfrm>
        <a:off x="2507303" y="2913261"/>
        <a:ext cx="7259295" cy="598189"/>
      </dsp:txXfrm>
    </dsp:sp>
    <dsp:sp modelId="{07DFB7DC-BB8B-468F-ACE8-2F558044E574}">
      <dsp:nvSpPr>
        <dsp:cNvPr id="0" name=""/>
        <dsp:cNvSpPr/>
      </dsp:nvSpPr>
      <dsp:spPr>
        <a:xfrm>
          <a:off x="7918690" y="464203"/>
          <a:ext cx="413017" cy="41301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011619" y="464203"/>
        <a:ext cx="227159" cy="310795"/>
      </dsp:txXfrm>
    </dsp:sp>
    <dsp:sp modelId="{77745F53-D1D2-4CDE-8992-C57F65490958}">
      <dsp:nvSpPr>
        <dsp:cNvPr id="0" name=""/>
        <dsp:cNvSpPr/>
      </dsp:nvSpPr>
      <dsp:spPr>
        <a:xfrm>
          <a:off x="8540863" y="1187865"/>
          <a:ext cx="413017" cy="413017"/>
        </a:xfrm>
        <a:prstGeom prst="downArrow">
          <a:avLst>
            <a:gd name="adj1" fmla="val 55000"/>
            <a:gd name="adj2" fmla="val 45000"/>
          </a:avLst>
        </a:prstGeom>
        <a:solidFill>
          <a:schemeClr val="accent2">
            <a:tint val="40000"/>
            <a:alpha val="90000"/>
            <a:hueOff val="1394490"/>
            <a:satOff val="476"/>
            <a:lumOff val="146"/>
            <a:alphaOff val="0"/>
          </a:schemeClr>
        </a:solidFill>
        <a:ln w="9525" cap="flat" cmpd="sng" algn="ctr">
          <a:solidFill>
            <a:schemeClr val="accent2">
              <a:tint val="40000"/>
              <a:alpha val="90000"/>
              <a:hueOff val="1394490"/>
              <a:satOff val="476"/>
              <a:lumOff val="1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633792" y="1187865"/>
        <a:ext cx="227159" cy="310795"/>
      </dsp:txXfrm>
    </dsp:sp>
    <dsp:sp modelId="{13A95CDB-89BE-4987-9A02-A93E8BE3C02A}">
      <dsp:nvSpPr>
        <dsp:cNvPr id="0" name=""/>
        <dsp:cNvSpPr/>
      </dsp:nvSpPr>
      <dsp:spPr>
        <a:xfrm>
          <a:off x="9163036" y="1900938"/>
          <a:ext cx="413017" cy="413017"/>
        </a:xfrm>
        <a:prstGeom prst="downArrow">
          <a:avLst>
            <a:gd name="adj1" fmla="val 55000"/>
            <a:gd name="adj2" fmla="val 45000"/>
          </a:avLst>
        </a:prstGeom>
        <a:solidFill>
          <a:schemeClr val="accent2">
            <a:tint val="40000"/>
            <a:alpha val="90000"/>
            <a:hueOff val="2788980"/>
            <a:satOff val="952"/>
            <a:lumOff val="293"/>
            <a:alphaOff val="0"/>
          </a:schemeClr>
        </a:solidFill>
        <a:ln w="9525" cap="flat" cmpd="sng" algn="ctr">
          <a:solidFill>
            <a:schemeClr val="accent2">
              <a:tint val="40000"/>
              <a:alpha val="90000"/>
              <a:hueOff val="2788980"/>
              <a:satOff val="952"/>
              <a:lumOff val="2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255965" y="1900938"/>
        <a:ext cx="227159" cy="310795"/>
      </dsp:txXfrm>
    </dsp:sp>
    <dsp:sp modelId="{A12B9305-40A8-45FC-B85D-1C26CE779FC6}">
      <dsp:nvSpPr>
        <dsp:cNvPr id="0" name=""/>
        <dsp:cNvSpPr/>
      </dsp:nvSpPr>
      <dsp:spPr>
        <a:xfrm>
          <a:off x="9785209" y="2631661"/>
          <a:ext cx="413017" cy="413017"/>
        </a:xfrm>
        <a:prstGeom prst="downArrow">
          <a:avLst>
            <a:gd name="adj1" fmla="val 55000"/>
            <a:gd name="adj2" fmla="val 45000"/>
          </a:avLst>
        </a:prstGeom>
        <a:solidFill>
          <a:schemeClr val="accent2">
            <a:tint val="40000"/>
            <a:alpha val="90000"/>
            <a:hueOff val="4183470"/>
            <a:satOff val="1428"/>
            <a:lumOff val="439"/>
            <a:alphaOff val="0"/>
          </a:schemeClr>
        </a:solidFill>
        <a:ln w="9525" cap="flat"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878138" y="2631661"/>
        <a:ext cx="227159" cy="310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CA20-21A7-4CC5-ACB4-C25DFBDC70DC}">
      <dsp:nvSpPr>
        <dsp:cNvPr id="0" name=""/>
        <dsp:cNvSpPr/>
      </dsp:nvSpPr>
      <dsp:spPr>
        <a:xfrm>
          <a:off x="1320" y="48355"/>
          <a:ext cx="4636182" cy="2943975"/>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5C9A9D0A-B471-4592-AFD7-E9CE54718CA4}">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In the month of August, we continued our summer cleaning in preparation of the new school year. </a:t>
          </a:r>
        </a:p>
      </dsp:txBody>
      <dsp:txXfrm>
        <a:off x="602678" y="623956"/>
        <a:ext cx="4463730" cy="2771523"/>
      </dsp:txXfrm>
    </dsp:sp>
    <dsp:sp modelId="{70D19F0B-2AF9-4BE9-8118-0164DBC1ECD6}">
      <dsp:nvSpPr>
        <dsp:cNvPr id="0" name=""/>
        <dsp:cNvSpPr/>
      </dsp:nvSpPr>
      <dsp:spPr>
        <a:xfrm>
          <a:off x="5667765" y="48355"/>
          <a:ext cx="4636182" cy="2943975"/>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FF07FFF6-3682-4B15-883D-E2A984EC7701}">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The district has tackled some big projects this summer, from repairing roofs to replacing gym floors. </a:t>
          </a:r>
        </a:p>
      </dsp:txBody>
      <dsp:txXfrm>
        <a:off x="6269123" y="623956"/>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B496CE8-4917-4DBF-815F-086F5ABE71D8}" type="datetimeFigureOut">
              <a:rPr lang="en-US" smtClean="0"/>
              <a:t>9/13/2022</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055B6F8-CDA4-4D9B-90E1-2B0AB69452DA}" type="slidenum">
              <a:rPr lang="en-US" smtClean="0"/>
              <a:t>‹#›</a:t>
            </a:fld>
            <a:endParaRPr lang="en-US" dirty="0"/>
          </a:p>
        </p:txBody>
      </p:sp>
    </p:spTree>
    <p:extLst>
      <p:ext uri="{BB962C8B-B14F-4D97-AF65-F5344CB8AC3E}">
        <p14:creationId xmlns:p14="http://schemas.microsoft.com/office/powerpoint/2010/main" val="174890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847B974-176D-4236-A5AE-E5A0C583541E}" type="datetimeFigureOut">
              <a:rPr lang="en-US" smtClean="0"/>
              <a:t>9/13/2022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FBBCA28-895B-4F00-B34C-A1CC9D102879}" type="slidenum">
              <a:rPr lang="en-US" smtClean="0"/>
              <a:t>‹#›</a:t>
            </a:fld>
            <a:endParaRPr lang="en-US" dirty="0"/>
          </a:p>
        </p:txBody>
      </p:sp>
    </p:spTree>
    <p:extLst>
      <p:ext uri="{BB962C8B-B14F-4D97-AF65-F5344CB8AC3E}">
        <p14:creationId xmlns:p14="http://schemas.microsoft.com/office/powerpoint/2010/main" val="289293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95008" y="4387136"/>
            <a:ext cx="5560060" cy="4156234"/>
          </a:xfrm>
          <a:prstGeom prst="rect">
            <a:avLst/>
          </a:prstGeom>
        </p:spPr>
        <p:txBody>
          <a:bodyPr spcFirstLastPara="1" wrap="square" lIns="92473" tIns="46225" rIns="92473" bIns="46225" anchor="t" anchorCtr="0">
            <a:noAutofit/>
          </a:bodyPr>
          <a:lstStyle/>
          <a:p>
            <a:endParaRPr dirty="0"/>
          </a:p>
        </p:txBody>
      </p:sp>
      <p:sp>
        <p:nvSpPr>
          <p:cNvPr id="198" name="Google Shape;19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19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1a2e8d8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1a2e8d8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1" indent="0" algn="l" rtl="0">
              <a:lnSpc>
                <a:spcPct val="115000"/>
              </a:lnSpc>
              <a:spcBef>
                <a:spcPts val="0"/>
              </a:spcBef>
              <a:spcAft>
                <a:spcPts val="0"/>
              </a:spcAft>
              <a:buClr>
                <a:srgbClr val="595959"/>
              </a:buClr>
              <a:buSzPts val="1800"/>
              <a:buNone/>
            </a:pPr>
            <a:endParaRPr dirty="0"/>
          </a:p>
        </p:txBody>
      </p:sp>
    </p:spTree>
    <p:extLst>
      <p:ext uri="{BB962C8B-B14F-4D97-AF65-F5344CB8AC3E}">
        <p14:creationId xmlns:p14="http://schemas.microsoft.com/office/powerpoint/2010/main" val="181588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81a2e8d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81a2e8d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81a2e8d8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81a2e8d8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1a2e8d8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1a2e8d8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1" indent="0" algn="l" rtl="0">
              <a:lnSpc>
                <a:spcPct val="115000"/>
              </a:lnSpc>
              <a:spcBef>
                <a:spcPts val="0"/>
              </a:spcBef>
              <a:spcAft>
                <a:spcPts val="0"/>
              </a:spcAft>
              <a:buClr>
                <a:srgbClr val="595959"/>
              </a:buClr>
              <a:buSzPts val="18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2f3b91e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2f3b91e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963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631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36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9226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462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085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359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1a2e8d8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1a2e8d8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1" indent="0" algn="l" rtl="0">
              <a:lnSpc>
                <a:spcPct val="115000"/>
              </a:lnSpc>
              <a:spcBef>
                <a:spcPts val="0"/>
              </a:spcBef>
              <a:spcAft>
                <a:spcPts val="0"/>
              </a:spcAft>
              <a:buClr>
                <a:srgbClr val="595959"/>
              </a:buClr>
              <a:buSzPts val="1800"/>
              <a:buNone/>
            </a:pPr>
            <a:endParaRPr dirty="0"/>
          </a:p>
        </p:txBody>
      </p:sp>
    </p:spTree>
    <p:extLst>
      <p:ext uri="{BB962C8B-B14F-4D97-AF65-F5344CB8AC3E}">
        <p14:creationId xmlns:p14="http://schemas.microsoft.com/office/powerpoint/2010/main" val="1815885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81a2e8d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81a2e8d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81a2e8d8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81a2e8d8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1a2e8d8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1a2e8d8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1" indent="0" algn="l" rtl="0">
              <a:lnSpc>
                <a:spcPct val="115000"/>
              </a:lnSpc>
              <a:spcBef>
                <a:spcPts val="0"/>
              </a:spcBef>
              <a:spcAft>
                <a:spcPts val="0"/>
              </a:spcAft>
              <a:buClr>
                <a:srgbClr val="595959"/>
              </a:buClr>
              <a:buSzPts val="18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81a2e8d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81a2e8d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2f3b91e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2f3b91e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462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966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1933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0603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614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085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893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1a2e8d8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1a2e8d8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1" indent="0" algn="l" rtl="0">
              <a:lnSpc>
                <a:spcPct val="115000"/>
              </a:lnSpc>
              <a:spcBef>
                <a:spcPts val="0"/>
              </a:spcBef>
              <a:spcAft>
                <a:spcPts val="0"/>
              </a:spcAft>
              <a:buClr>
                <a:srgbClr val="595959"/>
              </a:buClr>
              <a:buSzPts val="1800"/>
              <a:buNone/>
            </a:pPr>
            <a:endParaRPr dirty="0"/>
          </a:p>
        </p:txBody>
      </p:sp>
    </p:spTree>
    <p:extLst>
      <p:ext uri="{BB962C8B-B14F-4D97-AF65-F5344CB8AC3E}">
        <p14:creationId xmlns:p14="http://schemas.microsoft.com/office/powerpoint/2010/main" val="181588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81a2e8d8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81a2e8d8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9: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536" name="Google Shape;536;p49: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7" name="Google Shape;587;p57:notes"/>
          <p:cNvSpPr txBox="1">
            <a:spLocks noGrp="1"/>
          </p:cNvSpPr>
          <p:nvPr>
            <p:ph type="body" idx="1"/>
          </p:nvPr>
        </p:nvSpPr>
        <p:spPr>
          <a:xfrm>
            <a:off x="695008" y="4387136"/>
            <a:ext cx="5560060" cy="4156234"/>
          </a:xfrm>
          <a:prstGeom prst="rect">
            <a:avLst/>
          </a:prstGeom>
          <a:noFill/>
          <a:ln>
            <a:noFill/>
          </a:ln>
        </p:spPr>
        <p:txBody>
          <a:bodyPr spcFirstLastPara="1" wrap="square" lIns="92451" tIns="46200" rIns="92451" bIns="46200" anchor="t" anchorCtr="0">
            <a:noAutofit/>
          </a:bodyPr>
          <a:lstStyle/>
          <a:p>
            <a:pPr marL="0" indent="0"/>
            <a:r>
              <a:rPr lang="en-US" dirty="0">
                <a:solidFill>
                  <a:schemeClr val="dk1"/>
                </a:solidFill>
                <a:latin typeface="Calibri"/>
                <a:ea typeface="Calibri"/>
                <a:cs typeface="Calibri"/>
                <a:sym typeface="Calibri"/>
              </a:rPr>
              <a:t>Shanell</a:t>
            </a:r>
            <a:endParaRPr dirty="0">
              <a:solidFill>
                <a:schemeClr val="dk1"/>
              </a:solidFill>
              <a:latin typeface="Calibri"/>
              <a:ea typeface="Calibri"/>
              <a:cs typeface="Calibri"/>
              <a:sym typeface="Calibri"/>
            </a:endParaRPr>
          </a:p>
          <a:p>
            <a:pPr marL="0" indent="0"/>
            <a:r>
              <a:rPr lang="en-US" dirty="0">
                <a:solidFill>
                  <a:schemeClr val="dk1"/>
                </a:solidFill>
                <a:latin typeface="Calibri"/>
                <a:ea typeface="Calibri"/>
                <a:cs typeface="Calibri"/>
                <a:sym typeface="Calibri"/>
              </a:rPr>
              <a:t>SL - Our education system was not designed to educate everyone equally; it is the result of “inequity by design.” </a:t>
            </a:r>
            <a:endParaRPr dirty="0">
              <a:solidFill>
                <a:schemeClr val="dk1"/>
              </a:solidFill>
              <a:latin typeface="Calibri"/>
              <a:ea typeface="Calibri"/>
              <a:cs typeface="Calibri"/>
              <a:sym typeface="Calibri"/>
            </a:endParaRPr>
          </a:p>
          <a:p>
            <a:pPr marL="0" indent="0"/>
            <a:br>
              <a:rPr lang="en-US"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p:txBody>
      </p:sp>
      <p:sp>
        <p:nvSpPr>
          <p:cNvPr id="588" name="Google Shape;588;p57:notes"/>
          <p:cNvSpPr txBox="1">
            <a:spLocks noGrp="1"/>
          </p:cNvSpPr>
          <p:nvPr>
            <p:ph type="sldNum" idx="12"/>
          </p:nvPr>
        </p:nvSpPr>
        <p:spPr>
          <a:xfrm>
            <a:off x="3936770" y="8772668"/>
            <a:ext cx="3011699" cy="461804"/>
          </a:xfrm>
          <a:prstGeom prst="rect">
            <a:avLst/>
          </a:prstGeom>
          <a:noFill/>
          <a:ln>
            <a:noFill/>
          </a:ln>
        </p:spPr>
        <p:txBody>
          <a:bodyPr spcFirstLastPara="1" wrap="square" lIns="92451" tIns="46200" rIns="92451" bIns="46200" anchor="b" anchorCtr="0">
            <a:noAutofit/>
          </a:bodyPr>
          <a:lstStyle/>
          <a:p>
            <a:pPr algn="r"/>
            <a:fld id="{00000000-1234-1234-1234-123412341234}" type="slidenum">
              <a:rPr lang="en-US">
                <a:solidFill>
                  <a:schemeClr val="dk1"/>
                </a:solidFill>
              </a:rPr>
              <a:pPr algn="r"/>
              <a:t>62</a:t>
            </a:fld>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1a2e8d8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1a2e8d8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1" indent="0" algn="l" rtl="0">
              <a:lnSpc>
                <a:spcPct val="115000"/>
              </a:lnSpc>
              <a:spcBef>
                <a:spcPts val="0"/>
              </a:spcBef>
              <a:spcAft>
                <a:spcPts val="0"/>
              </a:spcAft>
              <a:buClr>
                <a:srgbClr val="595959"/>
              </a:buClr>
              <a:buSzPts val="18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2f3b91e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2f3b91e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58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69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2cc9a13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2cc9a13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085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6994924-1150-4A6C-98D7-1DBA20C87BA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64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94924-1150-4A6C-98D7-1DBA20C87BAC}" type="slidenum">
              <a:rPr lang="en-US" smtClean="0"/>
              <a:t>‹#›</a:t>
            </a:fld>
            <a:endParaRPr lang="en-US" dirty="0"/>
          </a:p>
        </p:txBody>
      </p:sp>
    </p:spTree>
    <p:extLst>
      <p:ext uri="{BB962C8B-B14F-4D97-AF65-F5344CB8AC3E}">
        <p14:creationId xmlns:p14="http://schemas.microsoft.com/office/powerpoint/2010/main" val="420922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78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25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spTree>
    <p:extLst>
      <p:ext uri="{BB962C8B-B14F-4D97-AF65-F5344CB8AC3E}">
        <p14:creationId xmlns:p14="http://schemas.microsoft.com/office/powerpoint/2010/main" val="370587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98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5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35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420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146208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3" y="1"/>
            <a:ext cx="12231160" cy="6856215"/>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2"/>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9" y="3657597"/>
            <a:ext cx="6815669" cy="1320803"/>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2" y="5037663"/>
            <a:ext cx="551167" cy="279400"/>
          </a:xfrm>
        </p:spPr>
        <p:txBody>
          <a:bodyPr/>
          <a:lstStyle/>
          <a:p>
            <a:fld id="{00000000-1234-1234-1234-123412341234}" type="slidenum">
              <a:rPr lang="en" smtClean="0"/>
              <a:pPr/>
              <a:t>‹#›</a:t>
            </a:fld>
            <a:endParaRPr lang="e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8361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spTree>
    <p:extLst>
      <p:ext uri="{BB962C8B-B14F-4D97-AF65-F5344CB8AC3E}">
        <p14:creationId xmlns:p14="http://schemas.microsoft.com/office/powerpoint/2010/main" val="38204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8077345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5"/>
            <a:ext cx="8158688" cy="1822515"/>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2"/>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96202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0794154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4"/>
            <a:ext cx="4718304" cy="576263"/>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3"/>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4"/>
            <a:ext cx="4718304" cy="576263"/>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3"/>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cxnSp>
        <p:nvCxnSpPr>
          <p:cNvPr id="18" name="Straight Connector 17"/>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36241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cxnSp>
        <p:nvCxnSpPr>
          <p:cNvPr id="14" name="Straight Connector 13"/>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53274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41129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5"/>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3" y="3031066"/>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003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9924843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9"/>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3173618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3"/>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5892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94924-1150-4A6C-98D7-1DBA20C87BA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09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3"/>
            <a:ext cx="929639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1295401" y="4343400"/>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08366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2799251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3"/>
            <a:ext cx="929639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9632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3"/>
            <a:ext cx="9609667"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470400"/>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83284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4" name="Straight Connector 13"/>
          <p:cNvCxnSpPr/>
          <p:nvPr/>
        </p:nvCxnSpPr>
        <p:spPr>
          <a:xfrm>
            <a:off x="1396169" y="2421467"/>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33999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982133"/>
            <a:ext cx="7433025" cy="489373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12003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429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94924-1150-4A6C-98D7-1DBA20C87BAC}" type="slidenum">
              <a:rPr lang="en-US" smtClean="0"/>
              <a:t>‹#›</a:t>
            </a:fld>
            <a:endParaRPr lang="en-US" dirty="0"/>
          </a:p>
        </p:txBody>
      </p:sp>
    </p:spTree>
    <p:extLst>
      <p:ext uri="{BB962C8B-B14F-4D97-AF65-F5344CB8AC3E}">
        <p14:creationId xmlns:p14="http://schemas.microsoft.com/office/powerpoint/2010/main" val="160826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994924-1150-4A6C-98D7-1DBA20C87BA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20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94924-1150-4A6C-98D7-1DBA20C87BA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60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994924-1150-4A6C-98D7-1DBA20C87BAC}" type="slidenum">
              <a:rPr lang="en-US" smtClean="0"/>
              <a:t>‹#›</a:t>
            </a:fld>
            <a:endParaRPr lang="en-US" dirty="0"/>
          </a:p>
        </p:txBody>
      </p:sp>
    </p:spTree>
    <p:extLst>
      <p:ext uri="{BB962C8B-B14F-4D97-AF65-F5344CB8AC3E}">
        <p14:creationId xmlns:p14="http://schemas.microsoft.com/office/powerpoint/2010/main" val="223548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94924-1150-4A6C-98D7-1DBA20C87BA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93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99CB1-E11D-4817-BBE4-10E1E179343D}"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94924-1150-4A6C-98D7-1DBA20C87BAC}" type="slidenum">
              <a:rPr lang="en-US" smtClean="0"/>
              <a:t>‹#›</a:t>
            </a:fld>
            <a:endParaRPr lang="en-US" dirty="0"/>
          </a:p>
        </p:txBody>
      </p:sp>
    </p:spTree>
    <p:extLst>
      <p:ext uri="{BB962C8B-B14F-4D97-AF65-F5344CB8AC3E}">
        <p14:creationId xmlns:p14="http://schemas.microsoft.com/office/powerpoint/2010/main" val="22062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4.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299CB1-E11D-4817-BBE4-10E1E179343D}" type="datetimeFigureOut">
              <a:rPr lang="en-US" smtClean="0"/>
              <a:t>9/13/2022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94924-1150-4A6C-98D7-1DBA20C87BAC}" type="slidenum">
              <a:rPr lang="en-US" smtClean="0"/>
              <a:t>‹#›</a:t>
            </a:fld>
            <a:endParaRPr lang="en-US" dirty="0"/>
          </a:p>
        </p:txBody>
      </p:sp>
    </p:spTree>
    <p:extLst>
      <p:ext uri="{BB962C8B-B14F-4D97-AF65-F5344CB8AC3E}">
        <p14:creationId xmlns:p14="http://schemas.microsoft.com/office/powerpoint/2010/main" val="415287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1"/>
            <a:ext cx="12229963" cy="6856215"/>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3"/>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5717232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sldNum="0" hdr="0" ftr="0" dt="0"/>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xtgenscience.org/resources/equip-rubric-science"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hyperlink" Target="https://www.nextgenscience.org/resources/equip-rubric-science"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hyperlink" Target="https://achievethecore.org/content/upload/Updated%20K8%20Math%20IMET_11.14.pdf" TargetMode="External"/><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6.xml"/><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6.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5.png"/><Relationship Id="rId7"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45.jpeg"/></Relationships>
</file>

<file path=ppt/slides/_rels/slide5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png"/><Relationship Id="rId7"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1314616" y="2117035"/>
            <a:ext cx="9789584" cy="22661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F3F3F"/>
              </a:buClr>
              <a:buSzPts val="5400"/>
              <a:buFont typeface="Lustria"/>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000" dirty="0">
                <a:latin typeface="Times New Roman" panose="02020603050405020304" pitchFamily="18" charset="0"/>
                <a:cs typeface="Times New Roman" panose="02020603050405020304" pitchFamily="18" charset="0"/>
              </a:rPr>
              <a:t>Superintendent’s Report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Orange Public Schools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“Good to Great” </a:t>
            </a:r>
            <a:br>
              <a:rPr lang="en-US" b="1" dirty="0"/>
            </a:br>
            <a:endParaRPr dirty="0"/>
          </a:p>
        </p:txBody>
      </p:sp>
      <p:sp>
        <p:nvSpPr>
          <p:cNvPr id="201" name="Google Shape;201;p1"/>
          <p:cNvSpPr txBox="1">
            <a:spLocks noGrp="1"/>
          </p:cNvSpPr>
          <p:nvPr>
            <p:ph type="subTitle" idx="1"/>
          </p:nvPr>
        </p:nvSpPr>
        <p:spPr>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Clr>
                <a:srgbClr val="3F3F3F"/>
              </a:buClr>
              <a:buSzPts val="2000"/>
              <a:buFont typeface="Arial"/>
              <a:buNone/>
            </a:pPr>
            <a:endParaRPr dirty="0"/>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Gerald Fitzhugh, II, Ed.D.</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Superintendent of Schools</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 The Teaching Superintendent” </a:t>
            </a:r>
            <a:endParaRPr dirty="0">
              <a:latin typeface="Times New Roman" panose="02020603050405020304" pitchFamily="18" charset="0"/>
              <a:cs typeface="Times New Roman" panose="02020603050405020304" pitchFamily="18" charset="0"/>
            </a:endParaRP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September 13, 2022</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Focus Core Area Numbers 1- 4 </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District Goal Number 1-4 and All Sub Sections</a:t>
            </a:r>
          </a:p>
          <a:p>
            <a:pPr marL="0" lvl="0" indent="0" algn="ctr" rtl="0">
              <a:lnSpc>
                <a:spcPct val="90000"/>
              </a:lnSpc>
              <a:spcBef>
                <a:spcPts val="300"/>
              </a:spcBef>
              <a:spcAft>
                <a:spcPts val="0"/>
              </a:spcAft>
              <a:buClr>
                <a:srgbClr val="3F3F3F"/>
              </a:buClr>
              <a:buSzPts val="2000"/>
              <a:buFont typeface="Arial"/>
              <a:buNone/>
            </a:pPr>
            <a:endParaRPr dirty="0">
              <a:latin typeface="Times New Roman" panose="02020603050405020304" pitchFamily="18" charset="0"/>
              <a:cs typeface="Times New Roman" panose="02020603050405020304" pitchFamily="18" charset="0"/>
            </a:endParaRPr>
          </a:p>
        </p:txBody>
      </p:sp>
      <p:pic>
        <p:nvPicPr>
          <p:cNvPr id="202" name="Google Shape;202;p1"/>
          <p:cNvPicPr preferRelativeResize="0"/>
          <p:nvPr/>
        </p:nvPicPr>
        <p:blipFill rotWithShape="1">
          <a:blip r:embed="rId3">
            <a:alphaModFix/>
          </a:blip>
          <a:srcRect l="347" r="2056" b="2"/>
          <a:stretch/>
        </p:blipFill>
        <p:spPr>
          <a:xfrm>
            <a:off x="258970" y="4744914"/>
            <a:ext cx="1744537" cy="1839725"/>
          </a:xfrm>
          <a:prstGeom prst="rect">
            <a:avLst/>
          </a:prstGeom>
          <a:noFill/>
          <a:ln>
            <a:noFill/>
          </a:ln>
        </p:spPr>
      </p:pic>
    </p:spTree>
    <p:extLst>
      <p:ext uri="{BB962C8B-B14F-4D97-AF65-F5344CB8AC3E}">
        <p14:creationId xmlns:p14="http://schemas.microsoft.com/office/powerpoint/2010/main" val="426779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05017" y="601900"/>
            <a:ext cx="10972800" cy="644128"/>
          </a:xfrm>
          <a:prstGeom prst="rect">
            <a:avLst/>
          </a:prstGeom>
        </p:spPr>
        <p:txBody>
          <a:bodyPr spcFirstLastPara="1" vert="horz" wrap="square" lIns="121900" tIns="121900" rIns="121900" bIns="121900" rtlCol="0" anchor="t" anchorCtr="0">
            <a:noAutofit/>
          </a:bodyPr>
          <a:lstStyle/>
          <a:p>
            <a:pPr>
              <a:lnSpc>
                <a:spcPct val="80000"/>
              </a:lnSpc>
              <a:spcBef>
                <a:spcPts val="499"/>
              </a:spcBef>
              <a:buClr>
                <a:schemeClr val="dk1"/>
              </a:buClr>
              <a:buSzPts val="1100"/>
            </a:pPr>
            <a:r>
              <a:rPr lang="en" sz="3200" u="sng" dirty="0">
                <a:solidFill>
                  <a:schemeClr val="hlink"/>
                </a:solidFill>
                <a:latin typeface="Times New Roman" panose="02020603050405020304" pitchFamily="18" charset="0"/>
                <a:ea typeface="Lucida Sans"/>
                <a:cs typeface="Times New Roman" panose="02020603050405020304" pitchFamily="18" charset="0"/>
                <a:sym typeface="Lucida Sans"/>
                <a:hlinkClick r:id="rId3"/>
              </a:rPr>
              <a:t>EQuIP Rubric for Science</a:t>
            </a:r>
            <a:endParaRPr sz="3200" dirty="0">
              <a:solidFill>
                <a:srgbClr val="FF9900"/>
              </a:solidFill>
              <a:latin typeface="Times New Roman" panose="02020603050405020304" pitchFamily="18" charset="0"/>
              <a:cs typeface="Times New Roman" panose="02020603050405020304" pitchFamily="18" charset="0"/>
            </a:endParaRPr>
          </a:p>
        </p:txBody>
      </p:sp>
      <p:sp>
        <p:nvSpPr>
          <p:cNvPr id="92" name="Google Shape;92;p17"/>
          <p:cNvSpPr txBox="1">
            <a:spLocks noGrp="1"/>
          </p:cNvSpPr>
          <p:nvPr>
            <p:ph type="body" idx="1"/>
          </p:nvPr>
        </p:nvSpPr>
        <p:spPr>
          <a:xfrm>
            <a:off x="687485" y="1246028"/>
            <a:ext cx="10722387" cy="5333200"/>
          </a:xfrm>
          <a:prstGeom prst="rect">
            <a:avLst/>
          </a:prstGeom>
        </p:spPr>
        <p:txBody>
          <a:bodyPr spcFirstLastPara="1" vert="horz" wrap="square" lIns="121900" tIns="121900" rIns="121900" bIns="121900" rtlCol="0" anchor="t" anchorCtr="0">
            <a:noAutofit/>
          </a:bodyPr>
          <a:lstStyle/>
          <a:p>
            <a:pPr marL="0" indent="0">
              <a:lnSpc>
                <a:spcPct val="80000"/>
              </a:lnSpc>
              <a:spcBef>
                <a:spcPts val="499"/>
              </a:spcBef>
              <a:buNone/>
            </a:pPr>
            <a:r>
              <a:rPr lang="en" sz="2000" dirty="0">
                <a:solidFill>
                  <a:srgbClr val="3F3F39"/>
                </a:solidFill>
                <a:latin typeface="Times New Roman" panose="02020603050405020304" pitchFamily="18" charset="0"/>
                <a:ea typeface="Lucida Sans"/>
                <a:cs typeface="Times New Roman" panose="02020603050405020304" pitchFamily="18" charset="0"/>
                <a:sym typeface="Lucida Sans"/>
              </a:rPr>
              <a:t>The EQuIP Rubric for Science has three categories:</a:t>
            </a:r>
            <a:endParaRPr sz="2000"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990575" lvl="1" indent="-304792">
              <a:buClr>
                <a:srgbClr val="3F3F39"/>
              </a:buClr>
              <a:buSzPts val="1100"/>
              <a:buChar char="–"/>
            </a:pPr>
            <a:r>
              <a:rPr lang="en-US" sz="1467" dirty="0">
                <a:solidFill>
                  <a:srgbClr val="3F3F39"/>
                </a:solidFill>
                <a:latin typeface="Times New Roman" panose="02020603050405020304" pitchFamily="18" charset="0"/>
                <a:ea typeface="Lucida Sans"/>
                <a:cs typeface="Times New Roman" panose="02020603050405020304" pitchFamily="18" charset="0"/>
                <a:sym typeface="Lucida Sans"/>
              </a:rPr>
              <a:t>Category I: NGSS 3D Design</a:t>
            </a:r>
          </a:p>
          <a:p>
            <a:pPr marL="990575" lvl="1" indent="-304792">
              <a:buClr>
                <a:srgbClr val="3F3F39"/>
              </a:buClr>
              <a:buSzPts val="1100"/>
              <a:buFont typeface="Arial"/>
              <a:buChar char="–"/>
            </a:pPr>
            <a:r>
              <a:rPr lang="en-US" sz="1467" dirty="0">
                <a:solidFill>
                  <a:srgbClr val="3F3F39"/>
                </a:solidFill>
                <a:latin typeface="Times New Roman" panose="02020603050405020304" pitchFamily="18" charset="0"/>
                <a:ea typeface="Lucida Sans"/>
                <a:cs typeface="Times New Roman" panose="02020603050405020304" pitchFamily="18" charset="0"/>
                <a:sym typeface="Lucida Sans"/>
              </a:rPr>
              <a:t>Category II: NGSS Instructional Supports</a:t>
            </a:r>
          </a:p>
          <a:p>
            <a:pPr marL="990575" lvl="1" indent="-304792">
              <a:buClr>
                <a:srgbClr val="3F3F39"/>
              </a:buClr>
              <a:buSzPts val="1100"/>
              <a:buFont typeface="Arial"/>
              <a:buChar char="–"/>
            </a:pPr>
            <a:r>
              <a:rPr lang="en-US" sz="1467" dirty="0">
                <a:solidFill>
                  <a:srgbClr val="3F3F39"/>
                </a:solidFill>
                <a:latin typeface="Times New Roman" panose="02020603050405020304" pitchFamily="18" charset="0"/>
                <a:ea typeface="Lucida Sans"/>
                <a:cs typeface="Times New Roman" panose="02020603050405020304" pitchFamily="18" charset="0"/>
                <a:sym typeface="Lucida Sans"/>
              </a:rPr>
              <a:t>Category III: Monitoring NGSS Student Progress</a:t>
            </a:r>
          </a:p>
          <a:p>
            <a:pPr marL="990575" lvl="1" indent="-304792">
              <a:buClr>
                <a:srgbClr val="3F3F39"/>
              </a:buClr>
              <a:buSzPts val="1100"/>
              <a:buChar char="–"/>
            </a:pPr>
            <a:endParaRPr sz="1467"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0" indent="0">
              <a:spcBef>
                <a:spcPts val="2133"/>
              </a:spcBef>
              <a:spcAft>
                <a:spcPts val="2133"/>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B47CAD-0791-4452-25E4-102FCC549D44}"/>
              </a:ext>
            </a:extLst>
          </p:cNvPr>
          <p:cNvPicPr>
            <a:picLocks noChangeAspect="1"/>
          </p:cNvPicPr>
          <p:nvPr/>
        </p:nvPicPr>
        <p:blipFill>
          <a:blip r:embed="rId2"/>
          <a:stretch>
            <a:fillRect/>
          </a:stretch>
        </p:blipFill>
        <p:spPr>
          <a:xfrm>
            <a:off x="5228879" y="2793912"/>
            <a:ext cx="5220428" cy="1270177"/>
          </a:xfrm>
          <a:prstGeom prst="rect">
            <a:avLst/>
          </a:prstGeom>
        </p:spPr>
      </p:pic>
      <p:pic>
        <p:nvPicPr>
          <p:cNvPr id="11" name="Picture 10">
            <a:extLst>
              <a:ext uri="{FF2B5EF4-FFF2-40B4-BE49-F238E27FC236}">
                <a16:creationId xmlns:a16="http://schemas.microsoft.com/office/drawing/2014/main" id="{5641CBEB-9FCD-BBD6-9C7B-8875F49C4795}"/>
              </a:ext>
            </a:extLst>
          </p:cNvPr>
          <p:cNvPicPr>
            <a:picLocks noChangeAspect="1"/>
          </p:cNvPicPr>
          <p:nvPr/>
        </p:nvPicPr>
        <p:blipFill rotWithShape="1">
          <a:blip r:embed="rId3"/>
          <a:srcRect t="830"/>
          <a:stretch/>
        </p:blipFill>
        <p:spPr>
          <a:xfrm>
            <a:off x="1036842" y="1436103"/>
            <a:ext cx="3108727" cy="3985795"/>
          </a:xfrm>
          <a:prstGeom prst="rect">
            <a:avLst/>
          </a:prstGeom>
        </p:spPr>
      </p:pic>
    </p:spTree>
    <p:extLst>
      <p:ext uri="{BB962C8B-B14F-4D97-AF65-F5344CB8AC3E}">
        <p14:creationId xmlns:p14="http://schemas.microsoft.com/office/powerpoint/2010/main" val="361129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3B7890-104C-C20B-5004-5841C5BFCA04}"/>
              </a:ext>
            </a:extLst>
          </p:cNvPr>
          <p:cNvPicPr>
            <a:picLocks noChangeAspect="1"/>
          </p:cNvPicPr>
          <p:nvPr/>
        </p:nvPicPr>
        <p:blipFill>
          <a:blip r:embed="rId2"/>
          <a:stretch>
            <a:fillRect/>
          </a:stretch>
        </p:blipFill>
        <p:spPr>
          <a:xfrm>
            <a:off x="792538" y="1582740"/>
            <a:ext cx="4800967" cy="3692520"/>
          </a:xfrm>
          <a:prstGeom prst="rect">
            <a:avLst/>
          </a:prstGeom>
        </p:spPr>
      </p:pic>
      <p:pic>
        <p:nvPicPr>
          <p:cNvPr id="2" name="Picture 1">
            <a:extLst>
              <a:ext uri="{FF2B5EF4-FFF2-40B4-BE49-F238E27FC236}">
                <a16:creationId xmlns:a16="http://schemas.microsoft.com/office/drawing/2014/main" id="{F37DDCEC-6E57-95BE-0A73-561C84C5A132}"/>
              </a:ext>
            </a:extLst>
          </p:cNvPr>
          <p:cNvPicPr>
            <a:picLocks noChangeAspect="1"/>
          </p:cNvPicPr>
          <p:nvPr/>
        </p:nvPicPr>
        <p:blipFill>
          <a:blip r:embed="rId3"/>
          <a:stretch>
            <a:fillRect/>
          </a:stretch>
        </p:blipFill>
        <p:spPr>
          <a:xfrm>
            <a:off x="6004727" y="2476368"/>
            <a:ext cx="5296639" cy="1905265"/>
          </a:xfrm>
          <a:prstGeom prst="rect">
            <a:avLst/>
          </a:prstGeom>
        </p:spPr>
      </p:pic>
    </p:spTree>
    <p:extLst>
      <p:ext uri="{BB962C8B-B14F-4D97-AF65-F5344CB8AC3E}">
        <p14:creationId xmlns:p14="http://schemas.microsoft.com/office/powerpoint/2010/main" val="374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DEE1CC-C506-6FB0-C183-9B2ABB0C56E3}"/>
              </a:ext>
            </a:extLst>
          </p:cNvPr>
          <p:cNvPicPr>
            <a:picLocks noChangeAspect="1"/>
          </p:cNvPicPr>
          <p:nvPr/>
        </p:nvPicPr>
        <p:blipFill rotWithShape="1">
          <a:blip r:embed="rId2"/>
          <a:srcRect b="1598"/>
          <a:stretch/>
        </p:blipFill>
        <p:spPr>
          <a:xfrm>
            <a:off x="1545763" y="1204265"/>
            <a:ext cx="3037696" cy="4378388"/>
          </a:xfrm>
          <a:prstGeom prst="rect">
            <a:avLst/>
          </a:prstGeom>
        </p:spPr>
      </p:pic>
      <p:pic>
        <p:nvPicPr>
          <p:cNvPr id="9" name="Picture 8">
            <a:extLst>
              <a:ext uri="{FF2B5EF4-FFF2-40B4-BE49-F238E27FC236}">
                <a16:creationId xmlns:a16="http://schemas.microsoft.com/office/drawing/2014/main" id="{1F37C24F-4A49-BB76-2E56-D1ACC6B29183}"/>
              </a:ext>
            </a:extLst>
          </p:cNvPr>
          <p:cNvPicPr>
            <a:picLocks noChangeAspect="1"/>
          </p:cNvPicPr>
          <p:nvPr/>
        </p:nvPicPr>
        <p:blipFill>
          <a:blip r:embed="rId3"/>
          <a:stretch>
            <a:fillRect/>
          </a:stretch>
        </p:blipFill>
        <p:spPr>
          <a:xfrm>
            <a:off x="5313105" y="2679594"/>
            <a:ext cx="5499868" cy="1498809"/>
          </a:xfrm>
          <a:prstGeom prst="rect">
            <a:avLst/>
          </a:prstGeom>
        </p:spPr>
      </p:pic>
    </p:spTree>
    <p:extLst>
      <p:ext uri="{BB962C8B-B14F-4D97-AF65-F5344CB8AC3E}">
        <p14:creationId xmlns:p14="http://schemas.microsoft.com/office/powerpoint/2010/main" val="3103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6F5667-E3BC-655C-6F44-10838E98FFAB}"/>
              </a:ext>
            </a:extLst>
          </p:cNvPr>
          <p:cNvPicPr>
            <a:picLocks noChangeAspect="1"/>
          </p:cNvPicPr>
          <p:nvPr/>
        </p:nvPicPr>
        <p:blipFill>
          <a:blip r:embed="rId2"/>
          <a:stretch>
            <a:fillRect/>
          </a:stretch>
        </p:blipFill>
        <p:spPr>
          <a:xfrm>
            <a:off x="1075314" y="1426494"/>
            <a:ext cx="2948964" cy="4005013"/>
          </a:xfrm>
          <a:prstGeom prst="rect">
            <a:avLst/>
          </a:prstGeom>
        </p:spPr>
      </p:pic>
      <p:pic>
        <p:nvPicPr>
          <p:cNvPr id="14" name="Picture 13">
            <a:extLst>
              <a:ext uri="{FF2B5EF4-FFF2-40B4-BE49-F238E27FC236}">
                <a16:creationId xmlns:a16="http://schemas.microsoft.com/office/drawing/2014/main" id="{F814401F-25E7-E02C-8102-00C442EC35C9}"/>
              </a:ext>
            </a:extLst>
          </p:cNvPr>
          <p:cNvPicPr>
            <a:picLocks noChangeAspect="1"/>
          </p:cNvPicPr>
          <p:nvPr/>
        </p:nvPicPr>
        <p:blipFill>
          <a:blip r:embed="rId3"/>
          <a:stretch>
            <a:fillRect/>
          </a:stretch>
        </p:blipFill>
        <p:spPr>
          <a:xfrm>
            <a:off x="4817346" y="2616087"/>
            <a:ext cx="5449060" cy="1625827"/>
          </a:xfrm>
          <a:prstGeom prst="rect">
            <a:avLst/>
          </a:prstGeom>
        </p:spPr>
      </p:pic>
    </p:spTree>
    <p:extLst>
      <p:ext uri="{BB962C8B-B14F-4D97-AF65-F5344CB8AC3E}">
        <p14:creationId xmlns:p14="http://schemas.microsoft.com/office/powerpoint/2010/main" val="29703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29EC2-E42C-AB28-DA15-E977F117F6D0}"/>
              </a:ext>
            </a:extLst>
          </p:cNvPr>
          <p:cNvPicPr>
            <a:picLocks noChangeAspect="1"/>
          </p:cNvPicPr>
          <p:nvPr/>
        </p:nvPicPr>
        <p:blipFill>
          <a:blip r:embed="rId2"/>
          <a:stretch>
            <a:fillRect/>
          </a:stretch>
        </p:blipFill>
        <p:spPr>
          <a:xfrm>
            <a:off x="7009939" y="931016"/>
            <a:ext cx="3770396" cy="4995969"/>
          </a:xfrm>
          <a:prstGeom prst="rect">
            <a:avLst/>
          </a:prstGeom>
        </p:spPr>
      </p:pic>
      <p:pic>
        <p:nvPicPr>
          <p:cNvPr id="5" name="Picture 4">
            <a:extLst>
              <a:ext uri="{FF2B5EF4-FFF2-40B4-BE49-F238E27FC236}">
                <a16:creationId xmlns:a16="http://schemas.microsoft.com/office/drawing/2014/main" id="{3FE86CFC-9295-2779-AC6F-0E7F773D70D6}"/>
              </a:ext>
            </a:extLst>
          </p:cNvPr>
          <p:cNvPicPr>
            <a:picLocks noChangeAspect="1"/>
          </p:cNvPicPr>
          <p:nvPr/>
        </p:nvPicPr>
        <p:blipFill>
          <a:blip r:embed="rId3"/>
          <a:stretch>
            <a:fillRect/>
          </a:stretch>
        </p:blipFill>
        <p:spPr>
          <a:xfrm>
            <a:off x="2398343" y="797524"/>
            <a:ext cx="2783720" cy="3089251"/>
          </a:xfrm>
          <a:prstGeom prst="rect">
            <a:avLst/>
          </a:prstGeom>
        </p:spPr>
      </p:pic>
      <p:pic>
        <p:nvPicPr>
          <p:cNvPr id="7" name="Picture 6">
            <a:extLst>
              <a:ext uri="{FF2B5EF4-FFF2-40B4-BE49-F238E27FC236}">
                <a16:creationId xmlns:a16="http://schemas.microsoft.com/office/drawing/2014/main" id="{29353B7C-C411-8758-1351-AD17AEB5F058}"/>
              </a:ext>
            </a:extLst>
          </p:cNvPr>
          <p:cNvPicPr>
            <a:picLocks noChangeAspect="1"/>
          </p:cNvPicPr>
          <p:nvPr/>
        </p:nvPicPr>
        <p:blipFill>
          <a:blip r:embed="rId4"/>
          <a:stretch>
            <a:fillRect/>
          </a:stretch>
        </p:blipFill>
        <p:spPr>
          <a:xfrm>
            <a:off x="1144809" y="3990087"/>
            <a:ext cx="5283937" cy="2070389"/>
          </a:xfrm>
          <a:prstGeom prst="rect">
            <a:avLst/>
          </a:prstGeom>
        </p:spPr>
      </p:pic>
    </p:spTree>
    <p:extLst>
      <p:ext uri="{BB962C8B-B14F-4D97-AF65-F5344CB8AC3E}">
        <p14:creationId xmlns:p14="http://schemas.microsoft.com/office/powerpoint/2010/main" val="209764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err="1">
                <a:latin typeface="Times New Roman" panose="02020603050405020304" pitchFamily="18" charset="0"/>
                <a:cs typeface="Times New Roman" panose="02020603050405020304" pitchFamily="18" charset="0"/>
              </a:rPr>
              <a:t>Savvas</a:t>
            </a:r>
            <a:r>
              <a:rPr lang="en-US" sz="2667" dirty="0">
                <a:latin typeface="Times New Roman" panose="02020603050405020304" pitchFamily="18" charset="0"/>
                <a:cs typeface="Times New Roman" panose="02020603050405020304" pitchFamily="18" charset="0"/>
              </a:rPr>
              <a:t> Learning Company Key Features</a:t>
            </a:r>
            <a:endParaRPr sz="2667"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A1EBCCB-6ECB-F2DB-55AA-08970336F7BC}"/>
              </a:ext>
            </a:extLst>
          </p:cNvPr>
          <p:cNvSpPr txBox="1"/>
          <p:nvPr/>
        </p:nvSpPr>
        <p:spPr>
          <a:xfrm>
            <a:off x="770021" y="1132578"/>
            <a:ext cx="10339367" cy="4976812"/>
          </a:xfrm>
          <a:prstGeom prst="rect">
            <a:avLst/>
          </a:prstGeom>
          <a:noFill/>
        </p:spPr>
        <p:txBody>
          <a:bodyPr wrap="square" rtlCol="0">
            <a:spAutoFit/>
          </a:bodyPr>
          <a:lstStyle/>
          <a:p>
            <a:pPr defTabSz="609585"/>
            <a:r>
              <a:rPr lang="en-US" sz="1867" dirty="0">
                <a:solidFill>
                  <a:srgbClr val="000000"/>
                </a:solidFill>
                <a:latin typeface="Open Sans" panose="020B0606030504020204" pitchFamily="34" charset="0"/>
              </a:rPr>
              <a:t>Each solution features interdisciplinary and applied approaches that focus on </a:t>
            </a:r>
            <a:r>
              <a:rPr lang="en-US" sz="1867" b="1" dirty="0">
                <a:solidFill>
                  <a:srgbClr val="000000"/>
                </a:solidFill>
                <a:latin typeface="Open Sans" panose="020B0606030504020204" pitchFamily="34" charset="0"/>
              </a:rPr>
              <a:t>alignment to the New Jersey Student Learning Standards (NJSLS) </a:t>
            </a:r>
            <a:r>
              <a:rPr lang="en-US" sz="1867" dirty="0">
                <a:solidFill>
                  <a:srgbClr val="000000"/>
                </a:solidFill>
                <a:latin typeface="Open Sans" panose="020B0606030504020204" pitchFamily="34" charset="0"/>
              </a:rPr>
              <a:t>and align to the Next Generation Science Standards (NGSS) and College and Career Readiness.</a:t>
            </a:r>
          </a:p>
          <a:p>
            <a:pPr defTabSz="609585"/>
            <a:endParaRPr lang="en-US" sz="1867" dirty="0">
              <a:solidFill>
                <a:srgbClr val="000000"/>
              </a:solidFill>
              <a:latin typeface="Open Sans" panose="020B0606030504020204" pitchFamily="34" charset="0"/>
            </a:endParaRPr>
          </a:p>
          <a:p>
            <a:pPr defTabSz="609585"/>
            <a:r>
              <a:rPr lang="en-US" sz="1867" dirty="0" err="1">
                <a:solidFill>
                  <a:srgbClr val="000000"/>
                </a:solidFill>
                <a:latin typeface="Open Sans" panose="020B0606030504020204" pitchFamily="34" charset="0"/>
              </a:rPr>
              <a:t>Savvas</a:t>
            </a:r>
            <a:r>
              <a:rPr lang="en-US" sz="1867" dirty="0">
                <a:solidFill>
                  <a:srgbClr val="000000"/>
                </a:solidFill>
                <a:latin typeface="Open Sans" panose="020B0606030504020204" pitchFamily="34" charset="0"/>
              </a:rPr>
              <a:t> provides </a:t>
            </a:r>
            <a:r>
              <a:rPr lang="en-US" sz="1867" b="1" dirty="0">
                <a:solidFill>
                  <a:srgbClr val="000000"/>
                </a:solidFill>
                <a:latin typeface="Open Sans" panose="020B0606030504020204" pitchFamily="34" charset="0"/>
              </a:rPr>
              <a:t>various language support options </a:t>
            </a:r>
            <a:r>
              <a:rPr lang="en-US" sz="1867" dirty="0">
                <a:solidFill>
                  <a:srgbClr val="000000"/>
                </a:solidFill>
                <a:latin typeface="Open Sans" panose="020B0606030504020204" pitchFamily="34" charset="0"/>
              </a:rPr>
              <a:t>for their solutions, including </a:t>
            </a:r>
            <a:r>
              <a:rPr lang="en-US" sz="1867" dirty="0" err="1">
                <a:solidFill>
                  <a:srgbClr val="000000"/>
                </a:solidFill>
                <a:latin typeface="Open Sans" panose="020B0606030504020204" pitchFamily="34" charset="0"/>
              </a:rPr>
              <a:t>eText</a:t>
            </a:r>
            <a:r>
              <a:rPr lang="en-US" sz="1867" dirty="0">
                <a:solidFill>
                  <a:srgbClr val="000000"/>
                </a:solidFill>
                <a:latin typeface="Open Sans" panose="020B0606030504020204" pitchFamily="34" charset="0"/>
              </a:rPr>
              <a:t>,</a:t>
            </a:r>
          </a:p>
          <a:p>
            <a:pPr defTabSz="609585"/>
            <a:r>
              <a:rPr lang="en-US" sz="1867" dirty="0">
                <a:solidFill>
                  <a:srgbClr val="000000"/>
                </a:solidFill>
                <a:latin typeface="Open Sans" panose="020B0606030504020204" pitchFamily="34" charset="0"/>
              </a:rPr>
              <a:t>translations, and assistive technologies for students who are visually and/or hearing impaired.  This proposal includes language translation for text-to-speech.</a:t>
            </a:r>
          </a:p>
          <a:p>
            <a:pPr defTabSz="609585"/>
            <a:endParaRPr lang="en-US" sz="1867" dirty="0">
              <a:solidFill>
                <a:srgbClr val="000000"/>
              </a:solidFill>
              <a:latin typeface="Open Sans" panose="020B0606030504020204" pitchFamily="34" charset="0"/>
            </a:endParaRPr>
          </a:p>
          <a:p>
            <a:pPr defTabSz="609585"/>
            <a:r>
              <a:rPr lang="en-US" sz="1867" dirty="0">
                <a:solidFill>
                  <a:srgbClr val="000000"/>
                </a:solidFill>
                <a:latin typeface="Open Sans" panose="020B0606030504020204" pitchFamily="34" charset="0"/>
              </a:rPr>
              <a:t>Access to Virtual Labs (Honors Biology)</a:t>
            </a:r>
          </a:p>
          <a:p>
            <a:pPr defTabSz="609585"/>
            <a:endParaRPr lang="en-US" sz="1867" dirty="0">
              <a:solidFill>
                <a:srgbClr val="000000"/>
              </a:solidFill>
              <a:latin typeface="Open Sans" panose="020B0606030504020204" pitchFamily="34" charset="0"/>
            </a:endParaRPr>
          </a:p>
          <a:p>
            <a:pPr defTabSz="609585"/>
            <a:r>
              <a:rPr lang="en-US" sz="1867" dirty="0">
                <a:solidFill>
                  <a:srgbClr val="000000"/>
                </a:solidFill>
                <a:latin typeface="Open Sans" panose="020B0606030504020204" pitchFamily="34" charset="0"/>
              </a:rPr>
              <a:t>Access to Hands-on Labs and Experiences (Honors Chemistry, Honors Environmental Science, &amp; Honors Physics)</a:t>
            </a:r>
          </a:p>
          <a:p>
            <a:pPr defTabSz="609585"/>
            <a:endParaRPr lang="en-US" sz="1867" dirty="0">
              <a:solidFill>
                <a:srgbClr val="000000"/>
              </a:solidFill>
              <a:latin typeface="Open Sans" panose="020B0606030504020204" pitchFamily="34" charset="0"/>
            </a:endParaRPr>
          </a:p>
          <a:p>
            <a:pPr defTabSz="609585"/>
            <a:r>
              <a:rPr lang="en-US" sz="1867" dirty="0">
                <a:solidFill>
                  <a:srgbClr val="000000"/>
                </a:solidFill>
                <a:latin typeface="Open Sans" panose="020B0606030504020204" pitchFamily="34" charset="0"/>
              </a:rPr>
              <a:t>Advanced Placement Support text (AP Chemistry)</a:t>
            </a:r>
          </a:p>
          <a:p>
            <a:pPr defTabSz="609585"/>
            <a:endParaRPr lang="en-US" sz="1867" dirty="0">
              <a:solidFill>
                <a:srgbClr val="000000"/>
              </a:solidFill>
              <a:latin typeface="Open Sans" panose="020B0606030504020204" pitchFamily="34" charset="0"/>
            </a:endParaRPr>
          </a:p>
          <a:p>
            <a:pPr defTabSz="609585"/>
            <a:endParaRPr lang="en-US" sz="1867" dirty="0">
              <a:solidFill>
                <a:srgbClr val="000000"/>
              </a:solidFill>
              <a:latin typeface="Open Sans" panose="020B0606030504020204" pitchFamily="34" charset="0"/>
            </a:endParaRPr>
          </a:p>
          <a:p>
            <a:pPr defTabSz="609585"/>
            <a:endParaRPr lang="en-US" sz="1867"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273849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err="1">
                <a:latin typeface="Times New Roman" panose="02020603050405020304" pitchFamily="18" charset="0"/>
                <a:cs typeface="Times New Roman" panose="02020603050405020304" pitchFamily="18" charset="0"/>
              </a:rPr>
              <a:t>Savvas</a:t>
            </a:r>
            <a:r>
              <a:rPr lang="en-US" sz="2667" dirty="0">
                <a:latin typeface="Times New Roman" panose="02020603050405020304" pitchFamily="18" charset="0"/>
                <a:cs typeface="Times New Roman" panose="02020603050405020304" pitchFamily="18" charset="0"/>
              </a:rPr>
              <a:t> Learning Company Key Features</a:t>
            </a:r>
            <a:endParaRPr sz="2667"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A1EBCCB-6ECB-F2DB-55AA-08970336F7BC}"/>
              </a:ext>
            </a:extLst>
          </p:cNvPr>
          <p:cNvSpPr txBox="1"/>
          <p:nvPr/>
        </p:nvSpPr>
        <p:spPr>
          <a:xfrm>
            <a:off x="770021" y="1132578"/>
            <a:ext cx="10339367" cy="4689489"/>
          </a:xfrm>
          <a:prstGeom prst="rect">
            <a:avLst/>
          </a:prstGeom>
          <a:noFill/>
        </p:spPr>
        <p:txBody>
          <a:bodyPr wrap="square" rtlCol="0">
            <a:spAutoFit/>
          </a:bodyPr>
          <a:lstStyle/>
          <a:p>
            <a:pPr defTabSz="609585"/>
            <a:r>
              <a:rPr lang="en-US" sz="1867" dirty="0" err="1">
                <a:solidFill>
                  <a:srgbClr val="000000"/>
                </a:solidFill>
                <a:latin typeface="Open Sans" panose="020B0606030504020204" pitchFamily="34" charset="0"/>
              </a:rPr>
              <a:t>Savvas</a:t>
            </a:r>
            <a:r>
              <a:rPr lang="en-US" sz="1867" dirty="0">
                <a:solidFill>
                  <a:srgbClr val="000000"/>
                </a:solidFill>
                <a:latin typeface="Open Sans" panose="020B0606030504020204" pitchFamily="34" charset="0"/>
              </a:rPr>
              <a:t> programs include </a:t>
            </a:r>
            <a:r>
              <a:rPr lang="en-US" sz="1867" dirty="0" err="1">
                <a:solidFill>
                  <a:srgbClr val="000000"/>
                </a:solidFill>
                <a:latin typeface="Open Sans" panose="020B0606030504020204" pitchFamily="34" charset="0"/>
              </a:rPr>
              <a:t>Savvas</a:t>
            </a:r>
            <a:r>
              <a:rPr lang="en-US" sz="1867" dirty="0">
                <a:solidFill>
                  <a:srgbClr val="000000"/>
                </a:solidFill>
                <a:latin typeface="Open Sans" panose="020B0606030504020204" pitchFamily="34" charset="0"/>
              </a:rPr>
              <a:t> Realize™, an award-winning learning management system. The digital platform features program-specific resources, flexible agnostic resources, assessments, and interactive features to promote student engagement. With </a:t>
            </a:r>
            <a:r>
              <a:rPr lang="en-US" sz="1867" dirty="0" err="1">
                <a:solidFill>
                  <a:srgbClr val="000000"/>
                </a:solidFill>
                <a:latin typeface="Open Sans" panose="020B0606030504020204" pitchFamily="34" charset="0"/>
              </a:rPr>
              <a:t>Savvas</a:t>
            </a:r>
            <a:r>
              <a:rPr lang="en-US" sz="1867" dirty="0">
                <a:solidFill>
                  <a:srgbClr val="000000"/>
                </a:solidFill>
                <a:latin typeface="Open Sans" panose="020B0606030504020204" pitchFamily="34" charset="0"/>
              </a:rPr>
              <a:t> Realize, teachers have the </a:t>
            </a:r>
            <a:r>
              <a:rPr lang="en-US" sz="1867" b="1" dirty="0">
                <a:solidFill>
                  <a:srgbClr val="000000"/>
                </a:solidFill>
                <a:latin typeface="Open Sans" panose="020B0606030504020204" pitchFamily="34" charset="0"/>
              </a:rPr>
              <a:t>flexibility to use a digital, print, or blended format </a:t>
            </a:r>
            <a:r>
              <a:rPr lang="en-US" sz="1867" dirty="0">
                <a:solidFill>
                  <a:srgbClr val="000000"/>
                </a:solidFill>
                <a:latin typeface="Open Sans" panose="020B0606030504020204" pitchFamily="34" charset="0"/>
              </a:rPr>
              <a:t>in their classrooms.</a:t>
            </a:r>
          </a:p>
          <a:p>
            <a:pPr defTabSz="609585"/>
            <a:endParaRPr lang="en-US" sz="1867" dirty="0">
              <a:solidFill>
                <a:srgbClr val="000000"/>
              </a:solidFill>
              <a:latin typeface="Open Sans" panose="020B0606030504020204" pitchFamily="34" charset="0"/>
            </a:endParaRPr>
          </a:p>
          <a:p>
            <a:pPr defTabSz="609585"/>
            <a:r>
              <a:rPr lang="en-US" sz="1867" dirty="0" err="1">
                <a:solidFill>
                  <a:srgbClr val="000000"/>
                </a:solidFill>
                <a:latin typeface="Open Sans" panose="020B0606030504020204" pitchFamily="34" charset="0"/>
              </a:rPr>
              <a:t>Savvas</a:t>
            </a:r>
            <a:r>
              <a:rPr lang="en-US" sz="1867" dirty="0">
                <a:solidFill>
                  <a:srgbClr val="000000"/>
                </a:solidFill>
                <a:latin typeface="Open Sans" panose="020B0606030504020204" pitchFamily="34" charset="0"/>
              </a:rPr>
              <a:t>, in partnership with Pearson, provides additional options in AP/Honors/Electives courses. Textbook purchase of Pearson programs includes Mastering</a:t>
            </a:r>
            <a:r>
              <a:rPr lang="en-US" sz="1867" dirty="0">
                <a:solidFill>
                  <a:srgbClr val="0D0D0D"/>
                </a:solidFill>
                <a:latin typeface="Open Sans" panose="020B0606030504020204" pitchFamily="34" charset="0"/>
              </a:rPr>
              <a:t> </a:t>
            </a:r>
            <a:r>
              <a:rPr lang="en-US" sz="1867" dirty="0">
                <a:solidFill>
                  <a:srgbClr val="000000"/>
                </a:solidFill>
                <a:latin typeface="Open Sans" panose="020B0606030504020204" pitchFamily="34" charset="0"/>
              </a:rPr>
              <a:t>with Pearson </a:t>
            </a:r>
            <a:r>
              <a:rPr lang="en-US" sz="1867" dirty="0" err="1">
                <a:solidFill>
                  <a:srgbClr val="000000"/>
                </a:solidFill>
                <a:latin typeface="Open Sans" panose="020B0606030504020204" pitchFamily="34" charset="0"/>
              </a:rPr>
              <a:t>eText</a:t>
            </a:r>
            <a:r>
              <a:rPr lang="en-US" sz="1867" dirty="0">
                <a:solidFill>
                  <a:srgbClr val="000000"/>
                </a:solidFill>
                <a:latin typeface="Open Sans" panose="020B0606030504020204" pitchFamily="34" charset="0"/>
              </a:rPr>
              <a:t> for online homework, tutorials, and assessment. </a:t>
            </a:r>
            <a:r>
              <a:rPr lang="en-US" sz="1867" dirty="0">
                <a:solidFill>
                  <a:srgbClr val="0D0D0D"/>
                </a:solidFill>
                <a:latin typeface="Open Sans" panose="020B0606030504020204" pitchFamily="34" charset="0"/>
              </a:rPr>
              <a:t>The platform is designed to deliver a blended learning experience that is engaging and effective for students, easy for teachers to use and </a:t>
            </a:r>
            <a:r>
              <a:rPr lang="en-US" sz="1867" b="1" dirty="0">
                <a:solidFill>
                  <a:srgbClr val="0D0D0D"/>
                </a:solidFill>
                <a:latin typeface="Open Sans" panose="020B0606030504020204" pitchFamily="34" charset="0"/>
              </a:rPr>
              <a:t>prepares students for college</a:t>
            </a:r>
            <a:r>
              <a:rPr lang="en-US" sz="1867" dirty="0">
                <a:solidFill>
                  <a:srgbClr val="0D0D0D"/>
                </a:solidFill>
                <a:latin typeface="Open Sans" panose="020B0606030504020204" pitchFamily="34" charset="0"/>
              </a:rPr>
              <a:t>.</a:t>
            </a:r>
            <a:endParaRPr lang="en-US" sz="1867" dirty="0">
              <a:solidFill>
                <a:prstClr val="black"/>
              </a:solidFill>
              <a:latin typeface="Garamond" panose="02020404030301010803"/>
            </a:endParaRPr>
          </a:p>
          <a:p>
            <a:pPr defTabSz="609585"/>
            <a:endParaRPr lang="en-US" sz="1867" dirty="0">
              <a:solidFill>
                <a:srgbClr val="000000"/>
              </a:solidFill>
              <a:latin typeface="Open Sans" panose="020B0606030504020204" pitchFamily="34" charset="0"/>
            </a:endParaRPr>
          </a:p>
          <a:p>
            <a:pPr defTabSz="609585"/>
            <a:r>
              <a:rPr lang="en-US" sz="1867" dirty="0">
                <a:solidFill>
                  <a:srgbClr val="000000"/>
                </a:solidFill>
                <a:latin typeface="Open Sans" panose="020B0606030504020204" pitchFamily="34" charset="0"/>
              </a:rPr>
              <a:t>Additional titles accessible to teachers through digital platforms.</a:t>
            </a:r>
          </a:p>
          <a:p>
            <a:pPr defTabSz="609585"/>
            <a:endParaRPr lang="en-US" sz="1867" dirty="0">
              <a:solidFill>
                <a:srgbClr val="000000"/>
              </a:solidFill>
              <a:latin typeface="Open Sans" panose="020B0606030504020204" pitchFamily="34" charset="0"/>
            </a:endParaRPr>
          </a:p>
          <a:p>
            <a:pPr defTabSz="609585"/>
            <a:r>
              <a:rPr lang="en-US" sz="1867" dirty="0">
                <a:solidFill>
                  <a:srgbClr val="000000"/>
                </a:solidFill>
                <a:latin typeface="Open Sans" panose="020B0606030504020204" pitchFamily="34" charset="0"/>
              </a:rPr>
              <a:t>Integrates with Google Classroom</a:t>
            </a:r>
          </a:p>
          <a:p>
            <a:pPr defTabSz="609585"/>
            <a:endParaRPr lang="en-US" sz="1867"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126615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err="1">
                <a:latin typeface="Times New Roman" panose="02020603050405020304" pitchFamily="18" charset="0"/>
                <a:cs typeface="Times New Roman" panose="02020603050405020304" pitchFamily="18" charset="0"/>
              </a:rPr>
              <a:t>Savvas</a:t>
            </a:r>
            <a:r>
              <a:rPr lang="en-US" sz="2667" dirty="0">
                <a:latin typeface="Times New Roman" panose="02020603050405020304" pitchFamily="18" charset="0"/>
                <a:cs typeface="Times New Roman" panose="02020603050405020304" pitchFamily="18" charset="0"/>
              </a:rPr>
              <a:t> Learning Company</a:t>
            </a:r>
            <a:endParaRPr sz="266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66B248A-A023-6910-CBF2-8C2F68A24313}"/>
              </a:ext>
            </a:extLst>
          </p:cNvPr>
          <p:cNvSpPr txBox="1"/>
          <p:nvPr/>
        </p:nvSpPr>
        <p:spPr>
          <a:xfrm>
            <a:off x="739033" y="995074"/>
            <a:ext cx="10197099" cy="5632311"/>
          </a:xfrm>
          <a:prstGeom prst="rect">
            <a:avLst/>
          </a:prstGeom>
          <a:noFill/>
        </p:spPr>
        <p:txBody>
          <a:bodyPr wrap="square" rtlCol="0">
            <a:spAutoFit/>
          </a:bodyPr>
          <a:lstStyle/>
          <a:p>
            <a:pPr defTabSz="609585"/>
            <a:r>
              <a:rPr lang="en-US" sz="2400" dirty="0">
                <a:solidFill>
                  <a:prstClr val="black"/>
                </a:solidFill>
                <a:latin typeface="Times New Roman" panose="02020603050405020304" pitchFamily="18" charset="0"/>
                <a:cs typeface="Times New Roman" panose="02020603050405020304" pitchFamily="18" charset="0"/>
              </a:rPr>
              <a:t>Some direct quotations from the Committee: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Great simulations – Virtual labs that allow you to tap into those different sets of learners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Everything in one spot, lesson plan, standards, assignments, banks of questions, etc.</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 can assign content to students from other subjects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Text incorporated all 3 dimensions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mastery questions are at a high level of complexity</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Different lab options help students to interact with the text</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Chapters have formative assessments to test students’ understanding</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Assessments are designed for student self-assessment</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Science and Engineering Practices are referenced throughout the chapters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Experience Physics has correlation page of SEP, CCC, and DCI</a:t>
            </a:r>
          </a:p>
          <a:p>
            <a:pPr defTabSz="609585"/>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004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err="1">
                <a:latin typeface="Times New Roman" panose="02020603050405020304" pitchFamily="18" charset="0"/>
                <a:cs typeface="Times New Roman" panose="02020603050405020304" pitchFamily="18" charset="0"/>
              </a:rPr>
              <a:t>Savvas</a:t>
            </a:r>
            <a:r>
              <a:rPr lang="en-US" sz="2667" dirty="0">
                <a:latin typeface="Times New Roman" panose="02020603050405020304" pitchFamily="18" charset="0"/>
                <a:cs typeface="Times New Roman" panose="02020603050405020304" pitchFamily="18" charset="0"/>
              </a:rPr>
              <a:t> Learning Company</a:t>
            </a:r>
            <a:endParaRPr sz="266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66B248A-A023-6910-CBF2-8C2F68A24313}"/>
              </a:ext>
            </a:extLst>
          </p:cNvPr>
          <p:cNvSpPr txBox="1"/>
          <p:nvPr/>
        </p:nvSpPr>
        <p:spPr>
          <a:xfrm>
            <a:off x="739033" y="995074"/>
            <a:ext cx="10197099" cy="4893647"/>
          </a:xfrm>
          <a:prstGeom prst="rect">
            <a:avLst/>
          </a:prstGeom>
          <a:noFill/>
        </p:spPr>
        <p:txBody>
          <a:bodyPr wrap="square" rtlCol="0">
            <a:spAutoFit/>
          </a:bodyPr>
          <a:lstStyle/>
          <a:p>
            <a:pPr defTabSz="609585"/>
            <a:r>
              <a:rPr lang="en-US" sz="2400" dirty="0">
                <a:solidFill>
                  <a:prstClr val="black"/>
                </a:solidFill>
                <a:latin typeface="Times New Roman" panose="02020603050405020304" pitchFamily="18" charset="0"/>
                <a:cs typeface="Times New Roman" panose="02020603050405020304" pitchFamily="18" charset="0"/>
              </a:rPr>
              <a:t>Some direct quotations from the Committee: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Logical progression of content</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Many opportunities for formative assessment</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Active student work experiences - tapping into all modalities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5E Model aligned and outlined in the teacher edition</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Culturally relevant questions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Anchoring phenomenon, investigative phenomenon, and everyday phenomenon</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Teachers can take a lot of the resources that they have in their Google Drive and add it to their Realize platform and organize the items by lesson</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is an English language development section in the teacher’s resources</a:t>
            </a:r>
          </a:p>
          <a:p>
            <a:pPr defTabSz="609585"/>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32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0F47-D137-9E06-91E6-01D63D206DE7}"/>
              </a:ext>
            </a:extLst>
          </p:cNvPr>
          <p:cNvSpPr>
            <a:spLocks noGrp="1"/>
          </p:cNvSpPr>
          <p:nvPr>
            <p:ph type="title"/>
          </p:nvPr>
        </p:nvSpPr>
        <p:spPr>
          <a:xfrm>
            <a:off x="1295402" y="982132"/>
            <a:ext cx="9601196" cy="1303867"/>
          </a:xfrm>
        </p:spPr>
        <p:txBody>
          <a:bodyPr>
            <a:normAutofit/>
          </a:bodyPr>
          <a:lstStyle/>
          <a:p>
            <a:r>
              <a:rPr lang="en-US">
                <a:solidFill>
                  <a:srgbClr val="262626"/>
                </a:solidFill>
              </a:rPr>
              <a:t>Back to School Night Reminders </a:t>
            </a:r>
          </a:p>
        </p:txBody>
      </p:sp>
      <p:graphicFrame>
        <p:nvGraphicFramePr>
          <p:cNvPr id="4" name="Content Placeholder 3">
            <a:extLst>
              <a:ext uri="{FF2B5EF4-FFF2-40B4-BE49-F238E27FC236}">
                <a16:creationId xmlns:a16="http://schemas.microsoft.com/office/drawing/2014/main" id="{88658AE8-F956-60A3-2AF8-6ACB70F74EC9}"/>
              </a:ext>
            </a:extLst>
          </p:cNvPr>
          <p:cNvGraphicFramePr>
            <a:graphicFrameLocks noGrp="1"/>
          </p:cNvGraphicFramePr>
          <p:nvPr>
            <p:ph idx="1"/>
            <p:extLst>
              <p:ext uri="{D42A27DB-BD31-4B8C-83A1-F6EECF244321}">
                <p14:modId xmlns:p14="http://schemas.microsoft.com/office/powerpoint/2010/main" val="909900495"/>
              </p:ext>
            </p:extLst>
          </p:nvPr>
        </p:nvGraphicFramePr>
        <p:xfrm>
          <a:off x="2186152" y="2459421"/>
          <a:ext cx="8418785" cy="3605046"/>
        </p:xfrm>
        <a:graphic>
          <a:graphicData uri="http://schemas.openxmlformats.org/drawingml/2006/table">
            <a:tbl>
              <a:tblPr firstRow="1" bandRow="1">
                <a:solidFill>
                  <a:srgbClr val="F2F2F2">
                    <a:alpha val="45098"/>
                  </a:srgbClr>
                </a:solidFill>
                <a:tableStyleId>{5C22544A-7EE6-4342-B048-85BDC9FD1C3A}</a:tableStyleId>
              </a:tblPr>
              <a:tblGrid>
                <a:gridCol w="4790596">
                  <a:extLst>
                    <a:ext uri="{9D8B030D-6E8A-4147-A177-3AD203B41FA5}">
                      <a16:colId xmlns:a16="http://schemas.microsoft.com/office/drawing/2014/main" val="4189993240"/>
                    </a:ext>
                  </a:extLst>
                </a:gridCol>
                <a:gridCol w="3628189">
                  <a:extLst>
                    <a:ext uri="{9D8B030D-6E8A-4147-A177-3AD203B41FA5}">
                      <a16:colId xmlns:a16="http://schemas.microsoft.com/office/drawing/2014/main" val="1808157566"/>
                    </a:ext>
                  </a:extLst>
                </a:gridCol>
              </a:tblGrid>
              <a:tr h="243561">
                <a:tc>
                  <a:txBody>
                    <a:bodyPr/>
                    <a:lstStyle/>
                    <a:p>
                      <a:pPr marL="0" marR="0" algn="ctr">
                        <a:spcBef>
                          <a:spcPts val="0"/>
                        </a:spcBef>
                        <a:spcAft>
                          <a:spcPts val="0"/>
                        </a:spcAft>
                      </a:pPr>
                      <a:r>
                        <a:rPr lang="en-US" sz="700" b="0" cap="none" spc="0">
                          <a:solidFill>
                            <a:schemeClr val="bg1"/>
                          </a:solidFill>
                          <a:effectLst/>
                        </a:rPr>
                        <a:t>Name of School </a:t>
                      </a:r>
                      <a:endParaRPr lang="en-US" sz="700" b="0" cap="none" spc="0">
                        <a:solidFill>
                          <a:schemeClr val="bg1"/>
                        </a:solidFill>
                        <a:effectLst/>
                        <a:latin typeface="Times New Roman" panose="02020603050405020304" pitchFamily="18" charset="0"/>
                        <a:ea typeface="Times New Roman" panose="02020603050405020304" pitchFamily="18" charset="0"/>
                      </a:endParaRPr>
                    </a:p>
                  </a:txBody>
                  <a:tcPr marL="20386" marR="20386" marT="46566" marB="20386" anchor="ctr">
                    <a:lnL w="12700" cmpd="sng">
                      <a:noFill/>
                    </a:lnL>
                    <a:lnR w="12700" cmpd="sng">
                      <a:noFill/>
                    </a:lnR>
                    <a:lnT w="19050" cap="flat" cmpd="sng" algn="ctr">
                      <a:noFill/>
                      <a:prstDash val="solid"/>
                    </a:lnT>
                    <a:lnB w="38100" cmpd="sng">
                      <a:noFill/>
                    </a:lnB>
                    <a:solidFill>
                      <a:schemeClr val="tx1"/>
                    </a:solidFill>
                  </a:tcPr>
                </a:tc>
                <a:tc>
                  <a:txBody>
                    <a:bodyPr/>
                    <a:lstStyle/>
                    <a:p>
                      <a:pPr marL="0" marR="0">
                        <a:spcBef>
                          <a:spcPts val="0"/>
                        </a:spcBef>
                        <a:spcAft>
                          <a:spcPts val="0"/>
                        </a:spcAft>
                      </a:pPr>
                      <a:r>
                        <a:rPr lang="en-US" sz="700" b="0" cap="none" spc="0">
                          <a:solidFill>
                            <a:schemeClr val="bg1"/>
                          </a:solidFill>
                          <a:effectLst/>
                        </a:rPr>
                        <a:t>   Date for Back to School Night</a:t>
                      </a:r>
                      <a:endParaRPr lang="en-US" sz="700" b="0" cap="none" spc="0">
                        <a:solidFill>
                          <a:schemeClr val="bg1"/>
                        </a:solidFill>
                        <a:effectLst/>
                        <a:latin typeface="Times New Roman" panose="02020603050405020304" pitchFamily="18" charset="0"/>
                        <a:ea typeface="Times New Roman" panose="02020603050405020304" pitchFamily="18" charset="0"/>
                      </a:endParaRPr>
                    </a:p>
                  </a:txBody>
                  <a:tcPr marL="20386" marR="20386" marT="46566" marB="20386"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2048020656"/>
                  </a:ext>
                </a:extLst>
              </a:tr>
              <a:tr h="224099">
                <a:tc>
                  <a:txBody>
                    <a:bodyPr/>
                    <a:lstStyle/>
                    <a:p>
                      <a:pPr marL="0" marR="0">
                        <a:spcBef>
                          <a:spcPts val="0"/>
                        </a:spcBef>
                        <a:spcAft>
                          <a:spcPts val="0"/>
                        </a:spcAft>
                      </a:pPr>
                      <a:r>
                        <a:rPr lang="en-US" sz="600" cap="none" spc="0">
                          <a:solidFill>
                            <a:schemeClr val="tx1"/>
                          </a:solidFill>
                          <a:effectLst/>
                        </a:rPr>
                        <a:t>Orange Preparatory Academy of Inquiry and Innovation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spcBef>
                          <a:spcPts val="0"/>
                        </a:spcBef>
                        <a:spcAft>
                          <a:spcPts val="0"/>
                        </a:spcAft>
                      </a:pPr>
                      <a:r>
                        <a:rPr lang="en-US" sz="600" cap="none" spc="0">
                          <a:solidFill>
                            <a:schemeClr val="tx1"/>
                          </a:solidFill>
                          <a:effectLst/>
                        </a:rPr>
                        <a:t>September 22, 2022 6:00 (Thursday)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054964502"/>
                  </a:ext>
                </a:extLst>
              </a:tr>
              <a:tr h="224099">
                <a:tc>
                  <a:txBody>
                    <a:bodyPr/>
                    <a:lstStyle/>
                    <a:p>
                      <a:pPr marL="0" marR="0">
                        <a:spcBef>
                          <a:spcPts val="0"/>
                        </a:spcBef>
                        <a:spcAft>
                          <a:spcPts val="0"/>
                        </a:spcAft>
                      </a:pPr>
                      <a:r>
                        <a:rPr lang="en-US" sz="600" cap="none" spc="0">
                          <a:solidFill>
                            <a:schemeClr val="tx1"/>
                          </a:solidFill>
                          <a:effectLst/>
                        </a:rPr>
                        <a:t>Orange High School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spcBef>
                          <a:spcPts val="0"/>
                        </a:spcBef>
                        <a:spcAft>
                          <a:spcPts val="0"/>
                        </a:spcAft>
                      </a:pPr>
                      <a:r>
                        <a:rPr lang="en-US" sz="600" cap="none" spc="0">
                          <a:solidFill>
                            <a:schemeClr val="tx1"/>
                          </a:solidFill>
                          <a:effectLst/>
                        </a:rPr>
                        <a:t>September 29, 2022 6:00 pm (Thursday)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103864171"/>
                  </a:ext>
                </a:extLst>
              </a:tr>
              <a:tr h="224099">
                <a:tc>
                  <a:txBody>
                    <a:bodyPr/>
                    <a:lstStyle/>
                    <a:p>
                      <a:pPr marL="0" marR="0">
                        <a:spcBef>
                          <a:spcPts val="0"/>
                        </a:spcBef>
                        <a:spcAft>
                          <a:spcPts val="0"/>
                        </a:spcAft>
                      </a:pPr>
                      <a:r>
                        <a:rPr lang="en-US" sz="600" cap="none" spc="0">
                          <a:solidFill>
                            <a:schemeClr val="tx1"/>
                          </a:solidFill>
                          <a:effectLst/>
                        </a:rPr>
                        <a:t>Rosa Parks Community School</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spcBef>
                          <a:spcPts val="0"/>
                        </a:spcBef>
                        <a:spcAft>
                          <a:spcPts val="0"/>
                        </a:spcAft>
                      </a:pPr>
                      <a:r>
                        <a:rPr lang="en-US" sz="600" cap="none" spc="0">
                          <a:solidFill>
                            <a:schemeClr val="tx1"/>
                          </a:solidFill>
                          <a:effectLst/>
                        </a:rPr>
                        <a:t>September 27, 2022  6:00pm (Tuesday)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967375900"/>
                  </a:ext>
                </a:extLst>
              </a:tr>
              <a:tr h="224099">
                <a:tc>
                  <a:txBody>
                    <a:bodyPr/>
                    <a:lstStyle/>
                    <a:p>
                      <a:pPr marL="0" marR="0">
                        <a:spcBef>
                          <a:spcPts val="0"/>
                        </a:spcBef>
                        <a:spcAft>
                          <a:spcPts val="0"/>
                        </a:spcAft>
                      </a:pPr>
                      <a:r>
                        <a:rPr lang="en-US" sz="600" cap="none" spc="0">
                          <a:solidFill>
                            <a:schemeClr val="tx1"/>
                          </a:solidFill>
                          <a:effectLst/>
                        </a:rPr>
                        <a:t>Scholars Academy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spcBef>
                          <a:spcPts val="0"/>
                        </a:spcBef>
                        <a:spcAft>
                          <a:spcPts val="0"/>
                        </a:spcAft>
                      </a:pPr>
                      <a:r>
                        <a:rPr lang="en-US" sz="600" cap="none" spc="0" dirty="0">
                          <a:solidFill>
                            <a:schemeClr val="tx1"/>
                          </a:solidFill>
                          <a:effectLst/>
                        </a:rPr>
                        <a:t>September 28, 2022  6:00 p.m.(Wednesday)</a:t>
                      </a:r>
                      <a:endParaRPr lang="en-US" sz="600" cap="none" spc="0" dirty="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350269764"/>
                  </a:ext>
                </a:extLst>
              </a:tr>
              <a:tr h="224099">
                <a:tc>
                  <a:txBody>
                    <a:bodyPr/>
                    <a:lstStyle/>
                    <a:p>
                      <a:pPr marL="0" marR="0">
                        <a:spcBef>
                          <a:spcPts val="0"/>
                        </a:spcBef>
                        <a:spcAft>
                          <a:spcPts val="0"/>
                        </a:spcAft>
                      </a:pPr>
                      <a:r>
                        <a:rPr lang="en-US" sz="600" cap="none" spc="0">
                          <a:solidFill>
                            <a:schemeClr val="tx1"/>
                          </a:solidFill>
                          <a:effectLst/>
                        </a:rPr>
                        <a:t>John Robert Lewis ECC</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spcBef>
                          <a:spcPts val="0"/>
                        </a:spcBef>
                        <a:spcAft>
                          <a:spcPts val="0"/>
                        </a:spcAft>
                      </a:pPr>
                      <a:r>
                        <a:rPr lang="en-US" sz="600" cap="none" spc="0">
                          <a:solidFill>
                            <a:schemeClr val="tx1"/>
                          </a:solidFill>
                          <a:effectLst/>
                        </a:rPr>
                        <a:t>September 14, 2022 - 6:00pm  (Wednesday)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02968164"/>
                  </a:ext>
                </a:extLst>
              </a:tr>
              <a:tr h="224099">
                <a:tc>
                  <a:txBody>
                    <a:bodyPr/>
                    <a:lstStyle/>
                    <a:p>
                      <a:pPr marL="0" marR="0">
                        <a:spcBef>
                          <a:spcPts val="0"/>
                        </a:spcBef>
                        <a:spcAft>
                          <a:spcPts val="0"/>
                        </a:spcAft>
                      </a:pPr>
                      <a:r>
                        <a:rPr lang="en-US" sz="600" cap="none" spc="0">
                          <a:solidFill>
                            <a:schemeClr val="tx1"/>
                          </a:solidFill>
                          <a:effectLst/>
                        </a:rPr>
                        <a:t>Orange Early Childhood Center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spcBef>
                          <a:spcPts val="0"/>
                        </a:spcBef>
                        <a:spcAft>
                          <a:spcPts val="0"/>
                        </a:spcAft>
                      </a:pPr>
                      <a:r>
                        <a:rPr lang="en-US" sz="600" cap="none" spc="0">
                          <a:solidFill>
                            <a:schemeClr val="tx1"/>
                          </a:solidFill>
                          <a:effectLst/>
                        </a:rPr>
                        <a:t>September 29, 2022 6:00 p.m. (Thursday)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249950399"/>
                  </a:ext>
                </a:extLst>
              </a:tr>
              <a:tr h="224099">
                <a:tc>
                  <a:txBody>
                    <a:bodyPr/>
                    <a:lstStyle/>
                    <a:p>
                      <a:pPr marL="0" marR="0">
                        <a:spcBef>
                          <a:spcPts val="0"/>
                        </a:spcBef>
                        <a:spcAft>
                          <a:spcPts val="0"/>
                        </a:spcAft>
                      </a:pPr>
                      <a:r>
                        <a:rPr lang="en-US" sz="600" cap="none" spc="0">
                          <a:solidFill>
                            <a:schemeClr val="tx1"/>
                          </a:solidFill>
                          <a:effectLst/>
                        </a:rPr>
                        <a:t>Central Elementary School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spcBef>
                          <a:spcPts val="0"/>
                        </a:spcBef>
                        <a:spcAft>
                          <a:spcPts val="0"/>
                        </a:spcAft>
                      </a:pPr>
                      <a:r>
                        <a:rPr lang="en-US" sz="600" cap="none" spc="0">
                          <a:solidFill>
                            <a:schemeClr val="tx1"/>
                          </a:solidFill>
                          <a:effectLst/>
                        </a:rPr>
                        <a:t>September 14, 2022 6:00 p.m. (Wednesday)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118513599"/>
                  </a:ext>
                </a:extLst>
              </a:tr>
              <a:tr h="224099">
                <a:tc>
                  <a:txBody>
                    <a:bodyPr/>
                    <a:lstStyle/>
                    <a:p>
                      <a:pPr marL="0" marR="0">
                        <a:spcBef>
                          <a:spcPts val="0"/>
                        </a:spcBef>
                        <a:spcAft>
                          <a:spcPts val="0"/>
                        </a:spcAft>
                      </a:pPr>
                      <a:r>
                        <a:rPr lang="en-US" sz="600" cap="none" spc="0">
                          <a:solidFill>
                            <a:schemeClr val="tx1"/>
                          </a:solidFill>
                          <a:effectLst/>
                        </a:rPr>
                        <a:t>STEM Innovation Academy of the Oranges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spcBef>
                          <a:spcPts val="0"/>
                        </a:spcBef>
                        <a:spcAft>
                          <a:spcPts val="0"/>
                        </a:spcAft>
                      </a:pPr>
                      <a:r>
                        <a:rPr lang="en-US" sz="600" cap="none" spc="0">
                          <a:solidFill>
                            <a:schemeClr val="tx1"/>
                          </a:solidFill>
                          <a:effectLst/>
                        </a:rPr>
                        <a:t>September 21, 2022 6:00pm (Wednesday)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976182968"/>
                  </a:ext>
                </a:extLst>
              </a:tr>
              <a:tr h="224099">
                <a:tc>
                  <a:txBody>
                    <a:bodyPr/>
                    <a:lstStyle/>
                    <a:p>
                      <a:pPr marL="0" marR="0">
                        <a:spcBef>
                          <a:spcPts val="0"/>
                        </a:spcBef>
                        <a:spcAft>
                          <a:spcPts val="0"/>
                        </a:spcAft>
                      </a:pPr>
                      <a:r>
                        <a:rPr lang="en-US" sz="600" cap="none" spc="0">
                          <a:solidFill>
                            <a:schemeClr val="tx1"/>
                          </a:solidFill>
                          <a:effectLst/>
                        </a:rPr>
                        <a:t>Heywood Avenue School</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spcBef>
                          <a:spcPts val="0"/>
                        </a:spcBef>
                        <a:spcAft>
                          <a:spcPts val="0"/>
                        </a:spcAft>
                      </a:pPr>
                      <a:r>
                        <a:rPr lang="en-US" sz="600" cap="none" spc="0">
                          <a:solidFill>
                            <a:schemeClr val="tx1"/>
                          </a:solidFill>
                          <a:effectLst/>
                        </a:rPr>
                        <a:t>September 19, 2022  6:00pm (Monday)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966172050"/>
                  </a:ext>
                </a:extLst>
              </a:tr>
              <a:tr h="224099">
                <a:tc>
                  <a:txBody>
                    <a:bodyPr/>
                    <a:lstStyle/>
                    <a:p>
                      <a:pPr marL="0" marR="0">
                        <a:spcBef>
                          <a:spcPts val="0"/>
                        </a:spcBef>
                        <a:spcAft>
                          <a:spcPts val="0"/>
                        </a:spcAft>
                      </a:pPr>
                      <a:r>
                        <a:rPr lang="en-US" sz="600" cap="none" spc="0">
                          <a:solidFill>
                            <a:schemeClr val="tx1"/>
                          </a:solidFill>
                          <a:effectLst/>
                        </a:rPr>
                        <a:t>Forest Street Community School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spcBef>
                          <a:spcPts val="0"/>
                        </a:spcBef>
                        <a:spcAft>
                          <a:spcPts val="0"/>
                        </a:spcAft>
                      </a:pPr>
                      <a:r>
                        <a:rPr lang="en-US" sz="600" cap="none" spc="0">
                          <a:solidFill>
                            <a:schemeClr val="tx1"/>
                          </a:solidFill>
                          <a:effectLst/>
                        </a:rPr>
                        <a:t>September 12, 2022 6:00pm (Monday)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53734176"/>
                  </a:ext>
                </a:extLst>
              </a:tr>
              <a:tr h="224099">
                <a:tc>
                  <a:txBody>
                    <a:bodyPr/>
                    <a:lstStyle/>
                    <a:p>
                      <a:pPr marL="0" marR="0">
                        <a:spcBef>
                          <a:spcPts val="0"/>
                        </a:spcBef>
                        <a:spcAft>
                          <a:spcPts val="0"/>
                        </a:spcAft>
                      </a:pPr>
                      <a:r>
                        <a:rPr lang="en-US" sz="600" cap="none" spc="0">
                          <a:solidFill>
                            <a:schemeClr val="tx1"/>
                          </a:solidFill>
                          <a:effectLst/>
                        </a:rPr>
                        <a:t>Park Avenue School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spcBef>
                          <a:spcPts val="0"/>
                        </a:spcBef>
                        <a:spcAft>
                          <a:spcPts val="0"/>
                        </a:spcAft>
                      </a:pPr>
                      <a:r>
                        <a:rPr lang="en-US" sz="600" cap="none" spc="0">
                          <a:solidFill>
                            <a:schemeClr val="tx1"/>
                          </a:solidFill>
                          <a:effectLst/>
                        </a:rPr>
                        <a:t>September 20, 2022 6:00pm (Tuesday)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941260325"/>
                  </a:ext>
                </a:extLst>
              </a:tr>
              <a:tr h="224099">
                <a:tc>
                  <a:txBody>
                    <a:bodyPr/>
                    <a:lstStyle/>
                    <a:p>
                      <a:pPr marL="0" marR="0">
                        <a:spcBef>
                          <a:spcPts val="0"/>
                        </a:spcBef>
                        <a:spcAft>
                          <a:spcPts val="0"/>
                        </a:spcAft>
                      </a:pPr>
                      <a:r>
                        <a:rPr lang="en-US" sz="600" cap="none" spc="0">
                          <a:solidFill>
                            <a:schemeClr val="tx1"/>
                          </a:solidFill>
                          <a:effectLst/>
                        </a:rPr>
                        <a:t>Twilight Program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spcBef>
                          <a:spcPts val="0"/>
                        </a:spcBef>
                        <a:spcAft>
                          <a:spcPts val="0"/>
                        </a:spcAft>
                      </a:pPr>
                      <a:r>
                        <a:rPr lang="en-US" sz="600" cap="none" spc="0">
                          <a:solidFill>
                            <a:schemeClr val="tx1"/>
                          </a:solidFill>
                          <a:effectLst/>
                        </a:rPr>
                        <a:t>September 29, 2022 6:00 PM (Monday)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521326129"/>
                  </a:ext>
                </a:extLst>
              </a:tr>
              <a:tr h="224099">
                <a:tc>
                  <a:txBody>
                    <a:bodyPr/>
                    <a:lstStyle/>
                    <a:p>
                      <a:pPr marL="0" marR="0">
                        <a:spcBef>
                          <a:spcPts val="0"/>
                        </a:spcBef>
                        <a:spcAft>
                          <a:spcPts val="0"/>
                        </a:spcAft>
                      </a:pPr>
                      <a:r>
                        <a:rPr lang="en-US" sz="600" cap="none" spc="0">
                          <a:solidFill>
                            <a:schemeClr val="tx1"/>
                          </a:solidFill>
                          <a:effectLst/>
                        </a:rPr>
                        <a:t>Lincoln Elementary School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spcBef>
                          <a:spcPts val="0"/>
                        </a:spcBef>
                        <a:spcAft>
                          <a:spcPts val="0"/>
                        </a:spcAft>
                      </a:pPr>
                      <a:r>
                        <a:rPr lang="en-US" sz="600" cap="none" spc="0">
                          <a:solidFill>
                            <a:schemeClr val="tx1"/>
                          </a:solidFill>
                          <a:effectLst/>
                        </a:rPr>
                        <a:t>September 15, 2022 6:00pm (Thursday)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246700654"/>
                  </a:ext>
                </a:extLst>
              </a:tr>
              <a:tr h="224099">
                <a:tc>
                  <a:txBody>
                    <a:bodyPr/>
                    <a:lstStyle/>
                    <a:p>
                      <a:pPr marL="0" marR="0">
                        <a:spcBef>
                          <a:spcPts val="0"/>
                        </a:spcBef>
                        <a:spcAft>
                          <a:spcPts val="0"/>
                        </a:spcAft>
                      </a:pPr>
                      <a:r>
                        <a:rPr lang="en-US" sz="600" cap="none" spc="0">
                          <a:solidFill>
                            <a:schemeClr val="tx1"/>
                          </a:solidFill>
                          <a:effectLst/>
                        </a:rPr>
                        <a:t>Oakwood Avenue Elementary School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spcBef>
                          <a:spcPts val="0"/>
                        </a:spcBef>
                        <a:spcAft>
                          <a:spcPts val="0"/>
                        </a:spcAft>
                      </a:pPr>
                      <a:r>
                        <a:rPr lang="en-US" sz="600" cap="none" spc="0">
                          <a:solidFill>
                            <a:schemeClr val="tx1"/>
                          </a:solidFill>
                          <a:effectLst/>
                        </a:rPr>
                        <a:t>September 26, 2022 6:00 PM (Monday)</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915176569"/>
                  </a:ext>
                </a:extLst>
              </a:tr>
              <a:tr h="224099">
                <a:tc>
                  <a:txBody>
                    <a:bodyPr/>
                    <a:lstStyle/>
                    <a:p>
                      <a:pPr marL="0" marR="0">
                        <a:spcBef>
                          <a:spcPts val="0"/>
                        </a:spcBef>
                        <a:spcAft>
                          <a:spcPts val="0"/>
                        </a:spcAft>
                      </a:pPr>
                      <a:r>
                        <a:rPr lang="en-US" sz="600" cap="none" spc="0">
                          <a:solidFill>
                            <a:schemeClr val="tx1"/>
                          </a:solidFill>
                          <a:effectLst/>
                        </a:rPr>
                        <a:t>Cleveland Street School </a:t>
                      </a:r>
                      <a:endParaRPr lang="en-US" sz="600" cap="none" spc="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marR="0">
                        <a:spcBef>
                          <a:spcPts val="0"/>
                        </a:spcBef>
                        <a:spcAft>
                          <a:spcPts val="0"/>
                        </a:spcAft>
                      </a:pPr>
                      <a:r>
                        <a:rPr lang="en-US" sz="600" cap="none" spc="0" dirty="0">
                          <a:solidFill>
                            <a:schemeClr val="tx1"/>
                          </a:solidFill>
                          <a:effectLst/>
                        </a:rPr>
                        <a:t>September 13, 2022 6:00 PM (Tuesday)</a:t>
                      </a:r>
                      <a:endParaRPr lang="en-US" sz="600" cap="none" spc="0" dirty="0">
                        <a:solidFill>
                          <a:schemeClr val="tx1"/>
                        </a:solidFill>
                        <a:effectLst/>
                        <a:latin typeface="Times New Roman" panose="02020603050405020304" pitchFamily="18" charset="0"/>
                        <a:ea typeface="Times New Roman" panose="02020603050405020304" pitchFamily="18" charset="0"/>
                      </a:endParaRPr>
                    </a:p>
                  </a:txBody>
                  <a:tcPr marL="20386" marR="20386" marT="46566" marB="20386">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838087221"/>
                  </a:ext>
                </a:extLst>
              </a:tr>
            </a:tbl>
          </a:graphicData>
        </a:graphic>
      </p:graphicFrame>
    </p:spTree>
    <p:extLst>
      <p:ext uri="{BB962C8B-B14F-4D97-AF65-F5344CB8AC3E}">
        <p14:creationId xmlns:p14="http://schemas.microsoft.com/office/powerpoint/2010/main" val="308997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200016" y="718400"/>
            <a:ext cx="11360800" cy="943200"/>
          </a:xfrm>
          <a:prstGeom prst="rect">
            <a:avLst/>
          </a:prstGeom>
        </p:spPr>
        <p:txBody>
          <a:bodyPr spcFirstLastPara="1" vert="horz" wrap="square" lIns="121900" tIns="121900" rIns="121900" bIns="121900" rtlCol="0" anchor="t" anchorCtr="0">
            <a:noAutofit/>
          </a:bodyPr>
          <a:lstStyle/>
          <a:p>
            <a:pPr algn="l"/>
            <a:r>
              <a:rPr lang="en" sz="4000" dirty="0">
                <a:latin typeface="Times New Roman" panose="02020603050405020304" pitchFamily="18" charset="0"/>
                <a:cs typeface="Times New Roman" panose="02020603050405020304" pitchFamily="18" charset="0"/>
              </a:rPr>
              <a:t>What does it cost?</a:t>
            </a:r>
            <a:endParaRPr sz="4000" dirty="0">
              <a:latin typeface="Times New Roman" panose="02020603050405020304" pitchFamily="18" charset="0"/>
              <a:cs typeface="Times New Roman" panose="02020603050405020304" pitchFamily="18" charset="0"/>
            </a:endParaRPr>
          </a:p>
        </p:txBody>
      </p:sp>
      <p:sp>
        <p:nvSpPr>
          <p:cNvPr id="86" name="Google Shape;86;p16"/>
          <p:cNvSpPr txBox="1">
            <a:spLocks noGrp="1"/>
          </p:cNvSpPr>
          <p:nvPr>
            <p:ph type="body" idx="1"/>
          </p:nvPr>
        </p:nvSpPr>
        <p:spPr>
          <a:xfrm>
            <a:off x="831201" y="1661600"/>
            <a:ext cx="10798825" cy="5196400"/>
          </a:xfrm>
          <a:prstGeom prst="rect">
            <a:avLst/>
          </a:prstGeom>
        </p:spPr>
        <p:txBody>
          <a:bodyPr spcFirstLastPara="1" vert="horz" wrap="square" lIns="121900" tIns="121900" rIns="121900" bIns="121900" rtlCol="0" anchor="t" anchorCtr="0">
            <a:noAutofit/>
          </a:bodyPr>
          <a:lstStyle/>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Student Materials – Costs vary per student edition ~ $38,669</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Teacher Materials – Teacher editions ~ Free</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 Lab Materials </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Honors Env. Sci and AP Chem ~ Identified and purchased separately</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Honors Bio ~ Included above in student edition pricing (Virtual Labs)</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Honors Chem and Honors Phys ~ $49,820</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Total ~ $105,496</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Additional Costs – Shipping ~ $7,257</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 Professional Development ~ $9,750</a:t>
            </a:r>
            <a:endParaRPr lang="en-US" sz="3733"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94429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2319230" y="1430039"/>
            <a:ext cx="7663543" cy="2256628"/>
          </a:xfrm>
          <a:prstGeom prst="rect">
            <a:avLst/>
          </a:prstGeom>
        </p:spPr>
        <p:txBody>
          <a:bodyPr spcFirstLastPara="1" vert="horz" wrap="square" lIns="121900" tIns="121900" rIns="121900" bIns="121900" rtlCol="0" anchor="b" anchorCtr="0">
            <a:noAutofit/>
          </a:bodyPr>
          <a:lstStyle/>
          <a:p>
            <a:pPr>
              <a:spcBef>
                <a:spcPts val="0"/>
              </a:spcBef>
            </a:pPr>
            <a:br>
              <a:rPr lang="en" b="0" dirty="0"/>
            </a:br>
            <a:r>
              <a:rPr lang="en" b="0" dirty="0"/>
              <a:t> </a:t>
            </a:r>
            <a:r>
              <a:rPr lang="en" sz="3200" dirty="0"/>
              <a:t>AP Biology, AP Environmental Science, &amp; AP Physics</a:t>
            </a:r>
            <a:endParaRPr sz="3200" dirty="0"/>
          </a:p>
          <a:p>
            <a:pPr>
              <a:spcBef>
                <a:spcPts val="0"/>
              </a:spcBef>
            </a:pPr>
            <a:r>
              <a:rPr lang="en" sz="3200" dirty="0"/>
              <a:t>Curricular Resources </a:t>
            </a:r>
            <a:br>
              <a:rPr lang="en" sz="3200" dirty="0"/>
            </a:br>
            <a:r>
              <a:rPr lang="en" sz="3200" dirty="0"/>
              <a:t>via Bedford, Freeman, and Worth Publishing</a:t>
            </a:r>
            <a:endParaRPr sz="3200" dirty="0"/>
          </a:p>
        </p:txBody>
      </p:sp>
      <p:sp>
        <p:nvSpPr>
          <p:cNvPr id="67" name="Google Shape;67;p13"/>
          <p:cNvSpPr txBox="1">
            <a:spLocks noGrp="1"/>
          </p:cNvSpPr>
          <p:nvPr>
            <p:ph type="subTitle" idx="1"/>
          </p:nvPr>
        </p:nvSpPr>
        <p:spPr>
          <a:xfrm>
            <a:off x="2646600" y="3380769"/>
            <a:ext cx="6898800" cy="2635600"/>
          </a:xfrm>
          <a:prstGeom prst="rect">
            <a:avLst/>
          </a:prstGeom>
        </p:spPr>
        <p:txBody>
          <a:bodyPr spcFirstLastPara="1" vert="horz" wrap="square" lIns="121900" tIns="121900" rIns="121900" bIns="121900" rtlCol="0" anchor="t" anchorCtr="0">
            <a:noAutofit/>
          </a:bodyPr>
          <a:lstStyle/>
          <a:p>
            <a:pPr>
              <a:spcBef>
                <a:spcPts val="0"/>
              </a:spcBef>
              <a:spcAft>
                <a:spcPts val="0"/>
              </a:spcAft>
            </a:pPr>
            <a:endParaRPr sz="2400" dirty="0"/>
          </a:p>
          <a:p>
            <a:pPr>
              <a:spcBef>
                <a:spcPts val="0"/>
              </a:spcBef>
              <a:spcAft>
                <a:spcPts val="0"/>
              </a:spcAft>
            </a:pPr>
            <a:r>
              <a:rPr lang="en" sz="2400" dirty="0"/>
              <a:t>David Scutari</a:t>
            </a:r>
            <a:endParaRPr sz="2400" dirty="0"/>
          </a:p>
          <a:p>
            <a:pPr>
              <a:spcBef>
                <a:spcPts val="0"/>
              </a:spcBef>
              <a:spcAft>
                <a:spcPts val="0"/>
              </a:spcAft>
            </a:pPr>
            <a:r>
              <a:rPr lang="en" sz="2400" dirty="0"/>
              <a:t>Executive Director, Office of STEM-Focused Learning </a:t>
            </a:r>
          </a:p>
          <a:p>
            <a:pPr>
              <a:spcBef>
                <a:spcPts val="0"/>
              </a:spcBef>
              <a:spcAft>
                <a:spcPts val="0"/>
              </a:spcAft>
            </a:pPr>
            <a:r>
              <a:rPr lang="en" sz="2400" dirty="0"/>
              <a:t>September 13, 2022</a:t>
            </a:r>
            <a:endParaRPr sz="2400" dirty="0"/>
          </a:p>
          <a:p>
            <a:pPr>
              <a:spcBef>
                <a:spcPts val="0"/>
              </a:spcBef>
              <a:spcAft>
                <a:spcPts val="0"/>
              </a:spcAft>
            </a:pPr>
            <a:endParaRPr dirty="0"/>
          </a:p>
        </p:txBody>
      </p:sp>
      <p:pic>
        <p:nvPicPr>
          <p:cNvPr id="4" name="Google Shape;202;p1"/>
          <p:cNvPicPr preferRelativeResize="0"/>
          <p:nvPr/>
        </p:nvPicPr>
        <p:blipFill rotWithShape="1">
          <a:blip r:embed="rId3">
            <a:alphaModFix/>
          </a:blip>
          <a:srcRect l="347" r="2056" b="2"/>
          <a:stretch/>
        </p:blipFill>
        <p:spPr>
          <a:xfrm>
            <a:off x="230038" y="4508741"/>
            <a:ext cx="1886309" cy="2119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26151" y="616369"/>
            <a:ext cx="11360800" cy="943200"/>
          </a:xfrm>
          <a:prstGeom prst="rect">
            <a:avLst/>
          </a:prstGeom>
        </p:spPr>
        <p:txBody>
          <a:bodyPr spcFirstLastPara="1" vert="horz" wrap="square" lIns="121900" tIns="121900" rIns="121900" bIns="121900" rtlCol="0" anchor="t" anchorCtr="0">
            <a:noAutofit/>
          </a:bodyPr>
          <a:lstStyle/>
          <a:p>
            <a:pPr algn="l"/>
            <a:r>
              <a:rPr lang="en" dirty="0"/>
              <a:t>Why now?</a:t>
            </a:r>
            <a:endParaRPr dirty="0"/>
          </a:p>
        </p:txBody>
      </p:sp>
      <p:sp>
        <p:nvSpPr>
          <p:cNvPr id="73" name="Google Shape;73;p14"/>
          <p:cNvSpPr txBox="1"/>
          <p:nvPr/>
        </p:nvSpPr>
        <p:spPr>
          <a:xfrm>
            <a:off x="883533" y="1463200"/>
            <a:ext cx="8734800" cy="3720400"/>
          </a:xfrm>
          <a:prstGeom prst="rect">
            <a:avLst/>
          </a:prstGeom>
          <a:noFill/>
          <a:ln>
            <a:noFill/>
          </a:ln>
        </p:spPr>
        <p:txBody>
          <a:bodyPr spcFirstLastPara="1" wrap="square" lIns="121900" tIns="121900" rIns="121900" bIns="121900" anchor="t" anchorCtr="0">
            <a:noAutofit/>
          </a:bodyPr>
          <a:lstStyle/>
          <a:p>
            <a:pPr marL="609585" indent="-423323" defTabSz="609585">
              <a:lnSpc>
                <a:spcPct val="200000"/>
              </a:lnSpc>
              <a:buSzPts val="1400"/>
              <a:buFont typeface="Open Sans"/>
              <a:buAutoNum type="arabicPeriod"/>
            </a:pPr>
            <a:r>
              <a:rPr lang="en-US" dirty="0">
                <a:solidFill>
                  <a:prstClr val="black"/>
                </a:solidFill>
                <a:latin typeface="Times New Roman" panose="02020603050405020304" pitchFamily="18" charset="0"/>
                <a:ea typeface="Open Sans"/>
                <a:cs typeface="Times New Roman" panose="02020603050405020304" pitchFamily="18" charset="0"/>
                <a:sym typeface="Open Sans"/>
              </a:rPr>
              <a:t>The return to in-person instruction has provided additional insights into the instructional needs of staff and learning needs of students</a:t>
            </a:r>
            <a:endParaRPr dirty="0">
              <a:solidFill>
                <a:prstClr val="black"/>
              </a:solidFill>
              <a:latin typeface="Times New Roman" panose="02020603050405020304" pitchFamily="18" charset="0"/>
              <a:ea typeface="Open Sans"/>
              <a:cs typeface="Times New Roman" panose="02020603050405020304" pitchFamily="18" charset="0"/>
              <a:sym typeface="Open Sans"/>
            </a:endParaRPr>
          </a:p>
          <a:p>
            <a:pPr marL="609585" indent="-423323" defTabSz="609585">
              <a:lnSpc>
                <a:spcPct val="200000"/>
              </a:lnSpc>
              <a:buSzPts val="1400"/>
              <a:buFont typeface="Open Sans"/>
              <a:buAutoNum type="arabicPeriod"/>
            </a:pPr>
            <a:r>
              <a:rPr lang="en" dirty="0">
                <a:solidFill>
                  <a:prstClr val="black"/>
                </a:solidFill>
                <a:highlight>
                  <a:srgbClr val="FFFFFF"/>
                </a:highlight>
                <a:latin typeface="Times New Roman" panose="02020603050405020304" pitchFamily="18" charset="0"/>
                <a:cs typeface="Times New Roman" panose="02020603050405020304" pitchFamily="18" charset="0"/>
              </a:rPr>
              <a:t>Selecting curricular resources and implementing a new curriculum is an opportunity to foster cohesion, trust, and professional learning, as well as to assess and respond to interests and needs (Joshua Starr, </a:t>
            </a:r>
            <a:r>
              <a:rPr lang="en" i="1" dirty="0">
                <a:solidFill>
                  <a:prstClr val="black"/>
                </a:solidFill>
                <a:highlight>
                  <a:srgbClr val="FFFFFF"/>
                </a:highlight>
                <a:latin typeface="Times New Roman" panose="02020603050405020304" pitchFamily="18" charset="0"/>
                <a:cs typeface="Times New Roman" panose="02020603050405020304" pitchFamily="18" charset="0"/>
              </a:rPr>
              <a:t>To Improve the Curriculum, engage the whole system</a:t>
            </a:r>
            <a:r>
              <a:rPr lang="en" dirty="0">
                <a:solidFill>
                  <a:prstClr val="black"/>
                </a:solidFill>
                <a:highlight>
                  <a:srgbClr val="FFFFFF"/>
                </a:highlight>
                <a:latin typeface="Times New Roman" panose="02020603050405020304" pitchFamily="18" charset="0"/>
                <a:cs typeface="Times New Roman" panose="02020603050405020304" pitchFamily="18" charset="0"/>
              </a:rPr>
              <a:t>)</a:t>
            </a:r>
            <a:endParaRPr dirty="0">
              <a:solidFill>
                <a:prstClr val="black"/>
              </a:solidFill>
              <a:highlight>
                <a:srgbClr val="FFFFFF"/>
              </a:highlight>
              <a:latin typeface="Times New Roman" panose="02020603050405020304" pitchFamily="18" charset="0"/>
              <a:cs typeface="Times New Roman" panose="02020603050405020304" pitchFamily="18" charset="0"/>
            </a:endParaRPr>
          </a:p>
          <a:p>
            <a:pPr marL="190495" defTabSz="609585">
              <a:lnSpc>
                <a:spcPct val="200000"/>
              </a:lnSpc>
              <a:buSzPts val="1350"/>
            </a:pPr>
            <a:endParaRPr dirty="0">
              <a:solidFill>
                <a:prstClr val="black"/>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1036701" y="639375"/>
            <a:ext cx="11360800" cy="943200"/>
          </a:xfrm>
          <a:prstGeom prst="rect">
            <a:avLst/>
          </a:prstGeom>
        </p:spPr>
        <p:txBody>
          <a:bodyPr spcFirstLastPara="1" vert="horz" wrap="square" lIns="121900" tIns="121900" rIns="121900" bIns="121900" rtlCol="0" anchor="t" anchorCtr="0">
            <a:noAutofit/>
          </a:bodyPr>
          <a:lstStyle/>
          <a:p>
            <a:pPr algn="l"/>
            <a:r>
              <a:rPr lang="en" dirty="0"/>
              <a:t>What was the Process?</a:t>
            </a:r>
            <a:endParaRPr dirty="0"/>
          </a:p>
        </p:txBody>
      </p:sp>
      <p:sp>
        <p:nvSpPr>
          <p:cNvPr id="80" name="Google Shape;80;p15"/>
          <p:cNvSpPr txBox="1">
            <a:spLocks noGrp="1"/>
          </p:cNvSpPr>
          <p:nvPr>
            <p:ph type="body" idx="1"/>
          </p:nvPr>
        </p:nvSpPr>
        <p:spPr>
          <a:xfrm>
            <a:off x="831200" y="1582575"/>
            <a:ext cx="10741675" cy="4688000"/>
          </a:xfrm>
          <a:prstGeom prst="rect">
            <a:avLst/>
          </a:prstGeom>
        </p:spPr>
        <p:txBody>
          <a:bodyPr spcFirstLastPara="1" vert="horz" wrap="square" lIns="121900" tIns="121900" rIns="121900" bIns="121900" rtlCol="0" anchor="t" anchorCtr="0">
            <a:noAutofit/>
          </a:bodyPr>
          <a:lstStyle/>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RFP issued in July 2022</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Sub-committee convened to review submissions using guidelines outlined in RFP and select </a:t>
            </a:r>
            <a:r>
              <a:rPr lang="en" sz="2267">
                <a:solidFill>
                  <a:srgbClr val="000000"/>
                </a:solidFill>
                <a:latin typeface="Times New Roman" panose="02020603050405020304" pitchFamily="18" charset="0"/>
                <a:ea typeface="Calibri"/>
                <a:cs typeface="Times New Roman" panose="02020603050405020304" pitchFamily="18" charset="0"/>
                <a:sym typeface="Calibri"/>
              </a:rPr>
              <a:t>top 3 </a:t>
            </a:r>
            <a:r>
              <a:rPr lang="en" sz="2267" dirty="0">
                <a:solidFill>
                  <a:srgbClr val="000000"/>
                </a:solidFill>
                <a:latin typeface="Times New Roman" panose="02020603050405020304" pitchFamily="18" charset="0"/>
                <a:ea typeface="Calibri"/>
                <a:cs typeface="Times New Roman" panose="02020603050405020304" pitchFamily="18" charset="0"/>
                <a:sym typeface="Calibri"/>
              </a:rPr>
              <a:t>vendors</a:t>
            </a: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Top 3 vendors invited to present and unpack the curricular resources to full committee.  </a:t>
            </a:r>
          </a:p>
          <a:p>
            <a:pPr marL="135463" indent="0">
              <a:buClr>
                <a:srgbClr val="000000"/>
              </a:buClr>
              <a:buSzPts val="2000"/>
              <a:buNone/>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      (McGraw Hill; Bedford, Freeman, and Worth Publishing; and Savvas Learning</a:t>
            </a:r>
          </a:p>
          <a:p>
            <a:pPr marL="135463" indent="0">
              <a:buClr>
                <a:srgbClr val="000000"/>
              </a:buClr>
              <a:buSzPts val="2000"/>
              <a:buNone/>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      Company)</a:t>
            </a:r>
          </a:p>
          <a:p>
            <a:pPr indent="-474121">
              <a:buClr>
                <a:srgbClr val="000000"/>
              </a:buClr>
              <a:buSzPts val="2000"/>
              <a:buFont typeface="Calibri"/>
              <a:buChar char="●"/>
            </a:pP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Committee convened for instruction on use of the </a:t>
            </a:r>
            <a:r>
              <a:rPr lang="en-US" sz="2267" dirty="0" err="1">
                <a:solidFill>
                  <a:srgbClr val="000000"/>
                </a:solidFill>
                <a:latin typeface="Times New Roman" panose="02020603050405020304" pitchFamily="18" charset="0"/>
                <a:ea typeface="Calibri"/>
                <a:cs typeface="Times New Roman" panose="02020603050405020304" pitchFamily="18" charset="0"/>
                <a:sym typeface="Calibri"/>
              </a:rPr>
              <a:t>EQuIP</a:t>
            </a: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 Rubric for Science</a:t>
            </a: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The committee probed each vendor’s materials during in depth Q&amp;A session </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Committee members </a:t>
            </a: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completed assigned sections of </a:t>
            </a:r>
            <a:r>
              <a:rPr lang="en-US" sz="2267" dirty="0" err="1">
                <a:solidFill>
                  <a:srgbClr val="000000"/>
                </a:solidFill>
                <a:latin typeface="Times New Roman" panose="02020603050405020304" pitchFamily="18" charset="0"/>
                <a:ea typeface="Calibri"/>
                <a:cs typeface="Times New Roman" panose="02020603050405020304" pitchFamily="18" charset="0"/>
                <a:sym typeface="Calibri"/>
              </a:rPr>
              <a:t>EQuIP</a:t>
            </a: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 Rubric for Science</a:t>
            </a:r>
          </a:p>
          <a:p>
            <a:pPr indent="-474121">
              <a:buClr>
                <a:srgbClr val="000000"/>
              </a:buClr>
              <a:buSzPts val="2000"/>
              <a:buFont typeface="Calibri"/>
              <a:buChar char="●"/>
            </a:pP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Open dialogue amongst committee members</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The committee’s findings presented to Superintendent</a:t>
            </a:r>
            <a:endParaRPr sz="2267"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200016" y="718400"/>
            <a:ext cx="11360800" cy="943200"/>
          </a:xfrm>
          <a:prstGeom prst="rect">
            <a:avLst/>
          </a:prstGeom>
        </p:spPr>
        <p:txBody>
          <a:bodyPr spcFirstLastPara="1" vert="horz" wrap="square" lIns="121900" tIns="121900" rIns="121900" bIns="121900" rtlCol="0" anchor="t" anchorCtr="0">
            <a:noAutofit/>
          </a:bodyPr>
          <a:lstStyle/>
          <a:p>
            <a:pPr algn="l"/>
            <a:r>
              <a:rPr lang="en" sz="4000" dirty="0">
                <a:latin typeface="Times New Roman" panose="02020603050405020304" pitchFamily="18" charset="0"/>
                <a:cs typeface="Times New Roman" panose="02020603050405020304" pitchFamily="18" charset="0"/>
              </a:rPr>
              <a:t>Who was on the committee?</a:t>
            </a:r>
            <a:endParaRPr sz="4000" dirty="0">
              <a:latin typeface="Times New Roman" panose="02020603050405020304" pitchFamily="18" charset="0"/>
              <a:cs typeface="Times New Roman" panose="02020603050405020304" pitchFamily="18" charset="0"/>
            </a:endParaRPr>
          </a:p>
        </p:txBody>
      </p:sp>
      <p:sp>
        <p:nvSpPr>
          <p:cNvPr id="86" name="Google Shape;86;p16"/>
          <p:cNvSpPr txBox="1">
            <a:spLocks noGrp="1"/>
          </p:cNvSpPr>
          <p:nvPr>
            <p:ph type="body" idx="1"/>
          </p:nvPr>
        </p:nvSpPr>
        <p:spPr>
          <a:xfrm>
            <a:off x="831200" y="1661601"/>
            <a:ext cx="11360800" cy="3866051"/>
          </a:xfrm>
          <a:prstGeom prst="rect">
            <a:avLst/>
          </a:prstGeom>
        </p:spPr>
        <p:txBody>
          <a:bodyPr spcFirstLastPara="1" vert="horz" wrap="square" lIns="121900" tIns="121900" rIns="121900" bIns="121900" rtlCol="0" anchor="t" anchorCtr="0">
            <a:noAutofit/>
          </a:bodyPr>
          <a:lstStyle/>
          <a:p>
            <a:pPr indent="-440256">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Representation from across title, grade level, and servicing of student sub-group</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3 Teachers who service grades 9-12</a:t>
            </a: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1 Teacher Coach</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2 Administrators</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2"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1 Executive Director, 1 Supervisor</a:t>
            </a:r>
            <a:endParaRPr sz="3733"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Bef>
                <a:spcPts val="2133"/>
              </a:spcBef>
              <a:buNone/>
            </a:pPr>
            <a:r>
              <a:rPr lang="en" sz="2133" u="sng" dirty="0">
                <a:solidFill>
                  <a:srgbClr val="000000"/>
                </a:solidFill>
                <a:latin typeface="Times New Roman" panose="02020603050405020304" pitchFamily="18" charset="0"/>
                <a:ea typeface="Calibri"/>
                <a:cs typeface="Times New Roman" panose="02020603050405020304" pitchFamily="18" charset="0"/>
                <a:sym typeface="Calibri"/>
              </a:rPr>
              <a:t>Evaluation Materials</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40256">
              <a:spcBef>
                <a:spcPts val="2133"/>
              </a:spcBef>
              <a:buClr>
                <a:srgbClr val="000000"/>
              </a:buClr>
              <a:buSzPts val="1600"/>
              <a:buFont typeface="Calibri"/>
              <a:buChar char="●"/>
            </a:pPr>
            <a:r>
              <a:rPr lang="en-US" sz="2133" dirty="0" err="1">
                <a:solidFill>
                  <a:srgbClr val="000000"/>
                </a:solidFill>
                <a:latin typeface="Times New Roman" panose="02020603050405020304" pitchFamily="18" charset="0"/>
                <a:ea typeface="Calibri"/>
                <a:cs typeface="Times New Roman" panose="02020603050405020304" pitchFamily="18" charset="0"/>
                <a:sym typeface="Calibri"/>
              </a:rPr>
              <a:t>EQuIP</a:t>
            </a: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Rubric for Science</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40256">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New Jersey Student Learning Standards for Science</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College Board Sample Syllabi</a:t>
            </a:r>
            <a:endParaRPr lang="en" sz="2133"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Aft>
                <a:spcPts val="2133"/>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05017" y="601900"/>
            <a:ext cx="10972800" cy="644128"/>
          </a:xfrm>
          <a:prstGeom prst="rect">
            <a:avLst/>
          </a:prstGeom>
        </p:spPr>
        <p:txBody>
          <a:bodyPr spcFirstLastPara="1" vert="horz" wrap="square" lIns="121900" tIns="121900" rIns="121900" bIns="121900" rtlCol="0" anchor="t" anchorCtr="0">
            <a:noAutofit/>
          </a:bodyPr>
          <a:lstStyle/>
          <a:p>
            <a:pPr>
              <a:lnSpc>
                <a:spcPct val="80000"/>
              </a:lnSpc>
              <a:spcBef>
                <a:spcPts val="499"/>
              </a:spcBef>
              <a:buClr>
                <a:schemeClr val="dk1"/>
              </a:buClr>
              <a:buSzPts val="1100"/>
            </a:pPr>
            <a:r>
              <a:rPr lang="en" sz="3200" u="sng" dirty="0">
                <a:solidFill>
                  <a:schemeClr val="hlink"/>
                </a:solidFill>
                <a:latin typeface="Times New Roman" panose="02020603050405020304" pitchFamily="18" charset="0"/>
                <a:ea typeface="Lucida Sans"/>
                <a:cs typeface="Times New Roman" panose="02020603050405020304" pitchFamily="18" charset="0"/>
                <a:sym typeface="Lucida Sans"/>
                <a:hlinkClick r:id="rId3"/>
              </a:rPr>
              <a:t>EQuIP Rubric for Science</a:t>
            </a:r>
            <a:endParaRPr sz="3200" dirty="0">
              <a:solidFill>
                <a:srgbClr val="FF9900"/>
              </a:solidFill>
              <a:latin typeface="Times New Roman" panose="02020603050405020304" pitchFamily="18" charset="0"/>
              <a:cs typeface="Times New Roman" panose="02020603050405020304" pitchFamily="18" charset="0"/>
            </a:endParaRPr>
          </a:p>
        </p:txBody>
      </p:sp>
      <p:sp>
        <p:nvSpPr>
          <p:cNvPr id="92" name="Google Shape;92;p17"/>
          <p:cNvSpPr txBox="1">
            <a:spLocks noGrp="1"/>
          </p:cNvSpPr>
          <p:nvPr>
            <p:ph type="body" idx="1"/>
          </p:nvPr>
        </p:nvSpPr>
        <p:spPr>
          <a:xfrm>
            <a:off x="687485" y="1246028"/>
            <a:ext cx="10722387" cy="5333200"/>
          </a:xfrm>
          <a:prstGeom prst="rect">
            <a:avLst/>
          </a:prstGeom>
        </p:spPr>
        <p:txBody>
          <a:bodyPr spcFirstLastPara="1" vert="horz" wrap="square" lIns="121900" tIns="121900" rIns="121900" bIns="121900" rtlCol="0" anchor="t" anchorCtr="0">
            <a:noAutofit/>
          </a:bodyPr>
          <a:lstStyle/>
          <a:p>
            <a:pPr marL="0" indent="0">
              <a:lnSpc>
                <a:spcPct val="80000"/>
              </a:lnSpc>
              <a:spcBef>
                <a:spcPts val="499"/>
              </a:spcBef>
              <a:buNone/>
            </a:pPr>
            <a:r>
              <a:rPr lang="en" sz="2000" dirty="0">
                <a:solidFill>
                  <a:srgbClr val="3F3F39"/>
                </a:solidFill>
                <a:latin typeface="Times New Roman" panose="02020603050405020304" pitchFamily="18" charset="0"/>
                <a:ea typeface="Lucida Sans"/>
                <a:cs typeface="Times New Roman" panose="02020603050405020304" pitchFamily="18" charset="0"/>
                <a:sym typeface="Lucida Sans"/>
              </a:rPr>
              <a:t>The EQuIP Rubric for Science has three categories:</a:t>
            </a:r>
            <a:endParaRPr sz="2000"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990575" lvl="1" indent="-304792">
              <a:buClr>
                <a:srgbClr val="3F3F39"/>
              </a:buClr>
              <a:buSzPts val="1100"/>
              <a:buChar char="–"/>
            </a:pPr>
            <a:r>
              <a:rPr lang="en-US" sz="1467" dirty="0">
                <a:solidFill>
                  <a:srgbClr val="3F3F39"/>
                </a:solidFill>
                <a:latin typeface="Times New Roman" panose="02020603050405020304" pitchFamily="18" charset="0"/>
                <a:ea typeface="Lucida Sans"/>
                <a:cs typeface="Times New Roman" panose="02020603050405020304" pitchFamily="18" charset="0"/>
                <a:sym typeface="Lucida Sans"/>
              </a:rPr>
              <a:t>Category I: NGSS 3D Design</a:t>
            </a:r>
          </a:p>
          <a:p>
            <a:pPr marL="990575" lvl="1" indent="-304792">
              <a:buClr>
                <a:srgbClr val="3F3F39"/>
              </a:buClr>
              <a:buSzPts val="1100"/>
              <a:buFont typeface="Arial"/>
              <a:buChar char="–"/>
            </a:pPr>
            <a:r>
              <a:rPr lang="en-US" sz="1467" dirty="0">
                <a:solidFill>
                  <a:srgbClr val="3F3F39"/>
                </a:solidFill>
                <a:latin typeface="Times New Roman" panose="02020603050405020304" pitchFamily="18" charset="0"/>
                <a:ea typeface="Lucida Sans"/>
                <a:cs typeface="Times New Roman" panose="02020603050405020304" pitchFamily="18" charset="0"/>
                <a:sym typeface="Lucida Sans"/>
              </a:rPr>
              <a:t>Category II: NGSS Instructional Supports</a:t>
            </a:r>
          </a:p>
          <a:p>
            <a:pPr marL="990575" lvl="1" indent="-304792">
              <a:buClr>
                <a:srgbClr val="3F3F39"/>
              </a:buClr>
              <a:buSzPts val="1100"/>
              <a:buFont typeface="Arial"/>
              <a:buChar char="–"/>
            </a:pPr>
            <a:r>
              <a:rPr lang="en-US" sz="1467" dirty="0">
                <a:solidFill>
                  <a:srgbClr val="3F3F39"/>
                </a:solidFill>
                <a:latin typeface="Times New Roman" panose="02020603050405020304" pitchFamily="18" charset="0"/>
                <a:ea typeface="Lucida Sans"/>
                <a:cs typeface="Times New Roman" panose="02020603050405020304" pitchFamily="18" charset="0"/>
                <a:sym typeface="Lucida Sans"/>
              </a:rPr>
              <a:t>Category III: Monitoring NGSS Student Progress</a:t>
            </a:r>
          </a:p>
          <a:p>
            <a:pPr marL="990575" lvl="1" indent="-304792">
              <a:buClr>
                <a:srgbClr val="3F3F39"/>
              </a:buClr>
              <a:buSzPts val="1100"/>
              <a:buChar char="–"/>
            </a:pPr>
            <a:endParaRPr sz="1467"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0" indent="0">
              <a:spcBef>
                <a:spcPts val="2133"/>
              </a:spcBef>
              <a:spcAft>
                <a:spcPts val="2133"/>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6C5D7F93-452A-2503-C83F-322FEA8EE238}"/>
              </a:ext>
            </a:extLst>
          </p:cNvPr>
          <p:cNvPicPr>
            <a:picLocks noChangeAspect="1"/>
          </p:cNvPicPr>
          <p:nvPr/>
        </p:nvPicPr>
        <p:blipFill>
          <a:blip r:embed="rId3"/>
          <a:stretch>
            <a:fillRect/>
          </a:stretch>
        </p:blipFill>
        <p:spPr>
          <a:xfrm>
            <a:off x="3593751" y="1326857"/>
            <a:ext cx="5004499" cy="4204287"/>
          </a:xfrm>
          <a:prstGeom prst="rect">
            <a:avLst/>
          </a:prstGeom>
        </p:spPr>
      </p:pic>
    </p:spTree>
    <p:extLst>
      <p:ext uri="{BB962C8B-B14F-4D97-AF65-F5344CB8AC3E}">
        <p14:creationId xmlns:p14="http://schemas.microsoft.com/office/powerpoint/2010/main" val="3827796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Biology for the AP Course (First edition) Key Features</a:t>
            </a:r>
            <a:endParaRPr sz="2667"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1137C26-28E7-D814-DF46-A0A246E47C3D}"/>
              </a:ext>
            </a:extLst>
          </p:cNvPr>
          <p:cNvSpPr txBox="1"/>
          <p:nvPr/>
        </p:nvSpPr>
        <p:spPr>
          <a:xfrm>
            <a:off x="812930" y="990028"/>
            <a:ext cx="10566140" cy="5098575"/>
          </a:xfrm>
          <a:prstGeom prst="rect">
            <a:avLst/>
          </a:prstGeom>
          <a:noFill/>
        </p:spPr>
        <p:txBody>
          <a:bodyPr wrap="square" rtlCol="0">
            <a:spAutoFit/>
          </a:bodyPr>
          <a:lstStyle/>
          <a:p>
            <a:pPr defTabSz="609585"/>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Follows the AP® Biology Course and Exam Description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organization and content of the book follows the course framework. Teachers can progress through the year without having to determine what content should be covered. The book weaves the Big Ideas throughout, building a deep network of connections across course content. The eight units match the units of the Course and Exam Description (CED) for easy alignment with the course and resources. </a:t>
            </a:r>
          </a:p>
          <a:p>
            <a:pPr defTabSz="609585"/>
            <a:endParaRPr lang="en-US" sz="533"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Easy-to-use modular organization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modular organization pulls together content and AP® Exam practice into brief 1- to 2-day lessons. Shorter modules help students absorb the information without being overwhelmed and help you to more easily pace your Course. </a:t>
            </a:r>
          </a:p>
          <a:p>
            <a:pPr defTabSz="609585"/>
            <a:endParaRPr lang="en-US" sz="533"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Learning goals</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are listed at the beginning of each module to focus your students' reading and guide their comprehension. Bulleted summaries conclude the modules, highlighting key takeaways that students should master before moving on to the next module. </a:t>
            </a:r>
          </a:p>
          <a:p>
            <a:pPr defTabSz="609585"/>
            <a:endParaRPr lang="en-US" sz="533"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Four detailed in-text tutorials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Longer Tutorials presented throughout the book provide comprehensive explanations of </a:t>
            </a:r>
          </a:p>
          <a:p>
            <a:pPr defTabSz="609585"/>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statistics, growth equations, probability, and graphing skills used throughout the course. The </a:t>
            </a:r>
          </a:p>
          <a:p>
            <a:pPr defTabSz="609585"/>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tutorials are a great review tool. Tutorials also point you to relevant </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Analyzing Statistics and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Data</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boxes for additional practice. </a:t>
            </a:r>
          </a:p>
          <a:p>
            <a:pPr defTabSz="609585"/>
            <a:endParaRPr lang="en-US" sz="533"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 Exam Tips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Written by two former chief readers, AP® Exam Tips in each module highlight key content </a:t>
            </a:r>
          </a:p>
          <a:p>
            <a:pPr defTabSz="609585"/>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students are likely to see on the exam and provide guideposts on concepts they should be sure to review.</a:t>
            </a:r>
          </a:p>
        </p:txBody>
      </p:sp>
    </p:spTree>
    <p:extLst>
      <p:ext uri="{BB962C8B-B14F-4D97-AF65-F5344CB8AC3E}">
        <p14:creationId xmlns:p14="http://schemas.microsoft.com/office/powerpoint/2010/main" val="2027223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95BDCB45-5C0F-9897-1AEC-928DF8B7FA93}"/>
              </a:ext>
            </a:extLst>
          </p:cNvPr>
          <p:cNvPicPr>
            <a:picLocks noChangeAspect="1"/>
          </p:cNvPicPr>
          <p:nvPr/>
        </p:nvPicPr>
        <p:blipFill>
          <a:blip r:embed="rId3"/>
          <a:stretch>
            <a:fillRect/>
          </a:stretch>
        </p:blipFill>
        <p:spPr>
          <a:xfrm>
            <a:off x="3714418" y="1288752"/>
            <a:ext cx="4763165" cy="4280497"/>
          </a:xfrm>
          <a:prstGeom prst="rect">
            <a:avLst/>
          </a:prstGeom>
        </p:spPr>
      </p:pic>
    </p:spTree>
    <p:extLst>
      <p:ext uri="{BB962C8B-B14F-4D97-AF65-F5344CB8AC3E}">
        <p14:creationId xmlns:p14="http://schemas.microsoft.com/office/powerpoint/2010/main" val="2286246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Environmental Science for AP 3</a:t>
            </a:r>
            <a:r>
              <a:rPr lang="en-US" sz="2667" baseline="30000" dirty="0">
                <a:latin typeface="Times New Roman" panose="02020603050405020304" pitchFamily="18" charset="0"/>
                <a:cs typeface="Times New Roman" panose="02020603050405020304" pitchFamily="18" charset="0"/>
              </a:rPr>
              <a:t>rd</a:t>
            </a:r>
            <a:r>
              <a:rPr lang="en-US" sz="2667" dirty="0">
                <a:latin typeface="Times New Roman" panose="02020603050405020304" pitchFamily="18" charset="0"/>
                <a:cs typeface="Times New Roman" panose="02020603050405020304" pitchFamily="18" charset="0"/>
              </a:rPr>
              <a:t> edition Key Features</a:t>
            </a:r>
            <a:endParaRPr sz="2667"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1137C26-28E7-D814-DF46-A0A246E47C3D}"/>
              </a:ext>
            </a:extLst>
          </p:cNvPr>
          <p:cNvSpPr txBox="1"/>
          <p:nvPr/>
        </p:nvSpPr>
        <p:spPr>
          <a:xfrm>
            <a:off x="812930" y="990027"/>
            <a:ext cx="10566140" cy="4874283"/>
          </a:xfrm>
          <a:prstGeom prst="rect">
            <a:avLst/>
          </a:prstGeom>
          <a:noFill/>
        </p:spPr>
        <p:txBody>
          <a:bodyPr wrap="square" rtlCol="0">
            <a:spAutoFit/>
          </a:bodyPr>
          <a:lstStyle/>
          <a:p>
            <a:pPr defTabSz="609585">
              <a:spcAft>
                <a:spcPts val="800"/>
              </a:spcAft>
            </a:pP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This program is </a:t>
            </a: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fully aligned with the NEW 2019 AP</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Environmental Science course framework. </a:t>
            </a:r>
          </a:p>
          <a:p>
            <a:pPr defTabSz="609585">
              <a:spcAft>
                <a:spcPts val="800"/>
              </a:spcAft>
            </a:pP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Module Structure</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Chapters are divided into short Modules to help keep content manageable. Each module opens with a brief description of the topics covered. </a:t>
            </a:r>
          </a:p>
          <a:p>
            <a:pPr defTabSz="609585">
              <a:spcAft>
                <a:spcPts val="800"/>
              </a:spcAft>
            </a:pP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Chapter Opening Case Study</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An intriguing case study begins each chapter and asks students to think about the environmental challenges and trade-offs that are introduced. The subjects of these studies often will spark spirited class discussion. </a:t>
            </a:r>
          </a:p>
          <a:p>
            <a:pPr defTabSz="609585">
              <a:spcAft>
                <a:spcPts val="800"/>
              </a:spcAft>
            </a:pP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Do the Math</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Among the biggest challenges on the AP® Environmental Science Exam are questions that ask you to solve environmental science math problems. Every chapter contains between 1-3 "Do the Math" boxes which present math skills needed for the Exam. After showing students how to work a problem, they have an opportunity to practice on their own with "Your Turn. </a:t>
            </a:r>
          </a:p>
          <a:p>
            <a:pPr defTabSz="609585">
              <a:spcAft>
                <a:spcPts val="800"/>
              </a:spcAft>
            </a:pP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Prepare and practice for the AP Environmental Science Exam</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A practice exam at the end of each chapter can be used for in-class assessment or homework. The practice exams familiarize students with AP®-style questions all year. The practice exam includes multiple-choice questions and free-response questions. Many of the questions require analysis of data or visual material. </a:t>
            </a:r>
          </a:p>
          <a:p>
            <a:pPr defTabSz="609585">
              <a:spcAft>
                <a:spcPts val="800"/>
              </a:spcAft>
            </a:pP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Cumulative AP Environmental Science Practice Exam</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text offers two cumulative exams that are fully aligned to the 2019 AP CED with 80 multiple-choice questions and 3 free- response questions. These exams, located at the end of the book, match the actual AP Environmental Science exam in length and scope. </a:t>
            </a:r>
          </a:p>
          <a:p>
            <a:pPr defTabSz="609585">
              <a:spcAft>
                <a:spcPts val="800"/>
              </a:spcAft>
            </a:pP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Working Toward Sustainability</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This feature, located at the end of each chapter describes people and organizations that are making a difference. The feature includes critical thinking questions that give students a chance to hone their critical thinking and writing skills. </a:t>
            </a:r>
          </a:p>
          <a:p>
            <a:pPr defTabSz="609585">
              <a:spcAft>
                <a:spcPts val="800"/>
              </a:spcAft>
            </a:pPr>
            <a:r>
              <a:rPr lang="en-US" sz="1467"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 Exam Tips</a:t>
            </a:r>
            <a:r>
              <a:rPr lang="en-US" sz="1467" dirty="0">
                <a:solidFill>
                  <a:prstClr val="black"/>
                </a:solidFill>
                <a:latin typeface="Calibri" panose="020F0502020204030204" pitchFamily="34" charset="0"/>
                <a:ea typeface="Calibri" panose="020F0502020204030204" pitchFamily="34" charset="0"/>
                <a:cs typeface="Times New Roman" panose="02020603050405020304" pitchFamily="18" charset="0"/>
              </a:rPr>
              <a:t> are scattered throughout each chapter to prepare for the exam by making sure students know key information that is likely to appear on the exam. </a:t>
            </a:r>
          </a:p>
        </p:txBody>
      </p:sp>
    </p:spTree>
    <p:extLst>
      <p:ext uri="{BB962C8B-B14F-4D97-AF65-F5344CB8AC3E}">
        <p14:creationId xmlns:p14="http://schemas.microsoft.com/office/powerpoint/2010/main" val="92143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8EFF-28BD-D609-3288-3767A40489EF}"/>
              </a:ext>
            </a:extLst>
          </p:cNvPr>
          <p:cNvSpPr>
            <a:spLocks noGrp="1"/>
          </p:cNvSpPr>
          <p:nvPr>
            <p:ph type="title"/>
          </p:nvPr>
        </p:nvSpPr>
        <p:spPr/>
        <p:txBody>
          <a:bodyPr>
            <a:normAutofit fontScale="90000"/>
          </a:bodyPr>
          <a:lstStyle/>
          <a:p>
            <a:r>
              <a:rPr lang="en-US" dirty="0"/>
              <a:t>Hispanic Heritage Month Begins on September 15</a:t>
            </a:r>
            <a:r>
              <a:rPr lang="en-US" baseline="30000" dirty="0"/>
              <a:t>th</a:t>
            </a:r>
            <a:r>
              <a:rPr lang="en-US" dirty="0"/>
              <a:t> </a:t>
            </a:r>
          </a:p>
        </p:txBody>
      </p:sp>
      <p:sp>
        <p:nvSpPr>
          <p:cNvPr id="3" name="Content Placeholder 2">
            <a:extLst>
              <a:ext uri="{FF2B5EF4-FFF2-40B4-BE49-F238E27FC236}">
                <a16:creationId xmlns:a16="http://schemas.microsoft.com/office/drawing/2014/main" id="{8173C2ED-B4FA-2256-7D95-6DAC1C93878D}"/>
              </a:ext>
            </a:extLst>
          </p:cNvPr>
          <p:cNvSpPr>
            <a:spLocks noGrp="1"/>
          </p:cNvSpPr>
          <p:nvPr>
            <p:ph idx="1"/>
          </p:nvPr>
        </p:nvSpPr>
        <p:spPr/>
        <p:txBody>
          <a:bodyPr>
            <a:normAutofit lnSpcReduction="10000"/>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As you are aware, Hispanic Heritage Month began on September 15, 2022, and will conclude on October 15, 2022.  All schools will have a hosting of activities to celebrate the Hispanic culture.  Please be on the look out for these events so you can be a part of them.  A little history about Hispanic Heritage Month:  Hispanic Heritage Month actually began as a commemorative week when it was first introduced in June of 1968 by California Congressman George E. Brown.  The push to recognize the contributions of the Latinx community had gained momentum throughout the 1960’s when the civil rights movement was at its peak and there was a growing awareness of the United States’ multicultural identities.  On September 14, 1989, President George H.W. Bush who had been a sponsor of the original Hispanic Heritage Week resolution while serving in the House of Representatives in 1968 became the first president to declare the 31-day period from September 15</a:t>
            </a:r>
            <a:r>
              <a:rPr lang="en-US" sz="1800" baseline="30000" dirty="0">
                <a:solidFill>
                  <a:srgbClr val="000000"/>
                </a:solidFill>
                <a:effectLst/>
                <a:latin typeface="Times New Roman" panose="02020603050405020304" pitchFamily="18" charset="0"/>
                <a:ea typeface="Times New Roman" panose="02020603050405020304" pitchFamily="18" charset="0"/>
              </a:rPr>
              <a:t>th</a:t>
            </a:r>
            <a:r>
              <a:rPr lang="en-US" sz="1800" dirty="0">
                <a:solidFill>
                  <a:srgbClr val="000000"/>
                </a:solidFill>
                <a:effectLst/>
                <a:latin typeface="Times New Roman" panose="02020603050405020304" pitchFamily="18" charset="0"/>
                <a:ea typeface="Times New Roman" panose="02020603050405020304" pitchFamily="18" charset="0"/>
              </a:rPr>
              <a:t> to October 15</a:t>
            </a:r>
            <a:r>
              <a:rPr lang="en-US" sz="1800" baseline="30000" dirty="0">
                <a:solidFill>
                  <a:srgbClr val="000000"/>
                </a:solidFill>
                <a:effectLst/>
                <a:latin typeface="Times New Roman" panose="02020603050405020304" pitchFamily="18" charset="0"/>
                <a:ea typeface="Times New Roman" panose="02020603050405020304" pitchFamily="18" charset="0"/>
              </a:rPr>
              <a:t>th</a:t>
            </a:r>
            <a:r>
              <a:rPr lang="en-US" sz="1800" dirty="0">
                <a:solidFill>
                  <a:srgbClr val="000000"/>
                </a:solidFill>
                <a:effectLst/>
                <a:latin typeface="Times New Roman" panose="02020603050405020304" pitchFamily="18" charset="0"/>
                <a:ea typeface="Times New Roman" panose="02020603050405020304" pitchFamily="18" charset="0"/>
              </a:rPr>
              <a:t> as National Hispanic Heritage Month.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1426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6" name="Picture 5">
            <a:extLst>
              <a:ext uri="{FF2B5EF4-FFF2-40B4-BE49-F238E27FC236}">
                <a16:creationId xmlns:a16="http://schemas.microsoft.com/office/drawing/2014/main" id="{A79F5BFC-9C76-FC9F-9D90-95B8059232A8}"/>
              </a:ext>
            </a:extLst>
          </p:cNvPr>
          <p:cNvPicPr>
            <a:picLocks noChangeAspect="1"/>
          </p:cNvPicPr>
          <p:nvPr/>
        </p:nvPicPr>
        <p:blipFill>
          <a:blip r:embed="rId3"/>
          <a:stretch>
            <a:fillRect/>
          </a:stretch>
        </p:blipFill>
        <p:spPr>
          <a:xfrm>
            <a:off x="2850698" y="1199839"/>
            <a:ext cx="6490605" cy="445832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College Physics for the AP Physics 1 Course 2</a:t>
            </a:r>
            <a:r>
              <a:rPr lang="en-US" sz="2667" baseline="30000" dirty="0">
                <a:latin typeface="Times New Roman" panose="02020603050405020304" pitchFamily="18" charset="0"/>
                <a:cs typeface="Times New Roman" panose="02020603050405020304" pitchFamily="18" charset="0"/>
              </a:rPr>
              <a:t>nd</a:t>
            </a:r>
            <a:r>
              <a:rPr lang="en-US" sz="2667" dirty="0">
                <a:latin typeface="Times New Roman" panose="02020603050405020304" pitchFamily="18" charset="0"/>
                <a:cs typeface="Times New Roman" panose="02020603050405020304" pitchFamily="18" charset="0"/>
              </a:rPr>
              <a:t> edition Key Features</a:t>
            </a:r>
            <a:endParaRPr sz="2667"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1137C26-28E7-D814-DF46-A0A246E47C3D}"/>
              </a:ext>
            </a:extLst>
          </p:cNvPr>
          <p:cNvSpPr txBox="1"/>
          <p:nvPr/>
        </p:nvSpPr>
        <p:spPr>
          <a:xfrm>
            <a:off x="812930" y="990027"/>
            <a:ext cx="10566140" cy="5283562"/>
          </a:xfrm>
          <a:prstGeom prst="rect">
            <a:avLst/>
          </a:prstGeom>
          <a:noFill/>
        </p:spPr>
        <p:txBody>
          <a:bodyPr wrap="square" rtlCol="0">
            <a:spAutoFit/>
          </a:bodyPr>
          <a:lstStyle/>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Real-world Case Studies</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key content areas throughout the textbook invite students into the world of physics by asking them a question and showing them how using physics answers it. Scaffolded Art and equations provide a visual narrative in the form of word bubbles that clearly break down important physics topics. </a:t>
            </a:r>
          </a:p>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Now Work</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notes at the end of each Worked Example connect students to related problems in The Takeaway, the end-of-section review. </a:t>
            </a:r>
          </a:p>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Powerful AP* Practice &amp; Concept Review </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 Exam Tips</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written by a former Chief Reader, offer hints and tips on how to succeed on the AP® Physics 1 Exam. </a:t>
            </a:r>
          </a:p>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 Skill Building</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problems appear in each Takeaway</a:t>
            </a:r>
          </a:p>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 Extending Skills</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question appears in the end-of-chapter content, providing students with an opportunity to extend the AP® skills they've been developing throughout the chapter to a real-world situation (designed to be done as group work or as an individual challenge problem) AP® Practice Problems at the end of each chapter allow students to practice solving the types of problems that they'll see on the AP* Physics 1 exam. </a:t>
            </a:r>
          </a:p>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You Will learn To</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boxes at the start of each chapter highlight chapter learning goals that provide students with the scope of study. The same goals align with What Did You </a:t>
            </a:r>
          </a:p>
          <a:p>
            <a:pPr defTabSz="609585">
              <a:lnSpc>
                <a:spcPct val="107000"/>
              </a:lnSpc>
              <a:spcAft>
                <a:spcPts val="1067"/>
              </a:spcAft>
            </a:pP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Learn?</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boxes that sit after the last section and tie each learning goal to the relevant chapter section, worked example, and end-of-section practice problem.</a:t>
            </a:r>
          </a:p>
        </p:txBody>
      </p:sp>
    </p:spTree>
    <p:extLst>
      <p:ext uri="{BB962C8B-B14F-4D97-AF65-F5344CB8AC3E}">
        <p14:creationId xmlns:p14="http://schemas.microsoft.com/office/powerpoint/2010/main" val="194397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Bedford, Freeman, and Worth Publishing </a:t>
            </a:r>
            <a:endParaRPr sz="266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66B248A-A023-6910-CBF2-8C2F68A24313}"/>
              </a:ext>
            </a:extLst>
          </p:cNvPr>
          <p:cNvSpPr txBox="1"/>
          <p:nvPr/>
        </p:nvSpPr>
        <p:spPr>
          <a:xfrm>
            <a:off x="739034" y="995074"/>
            <a:ext cx="7474524" cy="5632311"/>
          </a:xfrm>
          <a:prstGeom prst="rect">
            <a:avLst/>
          </a:prstGeom>
          <a:noFill/>
        </p:spPr>
        <p:txBody>
          <a:bodyPr wrap="square" rtlCol="0">
            <a:spAutoFit/>
          </a:bodyPr>
          <a:lstStyle/>
          <a:p>
            <a:pPr defTabSz="609585"/>
            <a:r>
              <a:rPr lang="en-US" sz="2400" dirty="0">
                <a:solidFill>
                  <a:prstClr val="black"/>
                </a:solidFill>
                <a:latin typeface="Times New Roman" panose="02020603050405020304" pitchFamily="18" charset="0"/>
                <a:cs typeface="Times New Roman" panose="02020603050405020304" pitchFamily="18" charset="0"/>
              </a:rPr>
              <a:t>Some direct quotations from the Committee: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Textbooks from this company are designed for the AP exams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Chapters provide students with opportunities to express, clarify, justify, interpret, and represent their ideas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Chapters provide building opportunities for students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Chapters engage students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Highly beneficial for 1st year AP teachers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are different forms of assessment</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BFW is AP aligned</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Case Study for each unit</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Appropriately leveled</a:t>
            </a:r>
          </a:p>
          <a:p>
            <a:pPr defTabSz="609585"/>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09585"/>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78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Bedford, Freeman, and Worth Publishing </a:t>
            </a:r>
            <a:endParaRPr sz="266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66B248A-A023-6910-CBF2-8C2F68A24313}"/>
              </a:ext>
            </a:extLst>
          </p:cNvPr>
          <p:cNvSpPr txBox="1"/>
          <p:nvPr/>
        </p:nvSpPr>
        <p:spPr>
          <a:xfrm>
            <a:off x="717134" y="1004241"/>
            <a:ext cx="9091469" cy="4893647"/>
          </a:xfrm>
          <a:prstGeom prst="rect">
            <a:avLst/>
          </a:prstGeom>
          <a:noFill/>
        </p:spPr>
        <p:txBody>
          <a:bodyPr wrap="square" rtlCol="0">
            <a:spAutoFit/>
          </a:bodyPr>
          <a:lstStyle/>
          <a:p>
            <a:pPr defTabSz="609585"/>
            <a:r>
              <a:rPr lang="en-US" sz="2400" dirty="0">
                <a:solidFill>
                  <a:prstClr val="black"/>
                </a:solidFill>
                <a:latin typeface="Times New Roman" panose="02020603050405020304" pitchFamily="18" charset="0"/>
                <a:cs typeface="Times New Roman" panose="02020603050405020304" pitchFamily="18" charset="0"/>
              </a:rPr>
              <a:t>Some direct quotations from the Committee: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Each section has a “What do you think?” scenario applying concepts to other disciplines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Sapling Plus generates reports for teaching</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Systems and models are used throughout</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Lesson targets are outlined at the beginning of each module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They make an effort to design the books so that students can be best prepared for the AP exams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Breaks down the amount of time that the teacher should spend on each topic</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Learning curve questions allow students to review big ideas/concepts and they are incentivized to answer questions correctly</a:t>
            </a:r>
          </a:p>
        </p:txBody>
      </p:sp>
    </p:spTree>
    <p:extLst>
      <p:ext uri="{BB962C8B-B14F-4D97-AF65-F5344CB8AC3E}">
        <p14:creationId xmlns:p14="http://schemas.microsoft.com/office/powerpoint/2010/main" val="2801230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200016" y="718400"/>
            <a:ext cx="11360800" cy="943200"/>
          </a:xfrm>
          <a:prstGeom prst="rect">
            <a:avLst/>
          </a:prstGeom>
        </p:spPr>
        <p:txBody>
          <a:bodyPr spcFirstLastPara="1" vert="horz" wrap="square" lIns="121900" tIns="121900" rIns="121900" bIns="121900" rtlCol="0" anchor="t" anchorCtr="0">
            <a:noAutofit/>
          </a:bodyPr>
          <a:lstStyle/>
          <a:p>
            <a:pPr algn="l"/>
            <a:r>
              <a:rPr lang="en" sz="4000" dirty="0">
                <a:latin typeface="Times New Roman" panose="02020603050405020304" pitchFamily="18" charset="0"/>
                <a:cs typeface="Times New Roman" panose="02020603050405020304" pitchFamily="18" charset="0"/>
              </a:rPr>
              <a:t>What does it cost?</a:t>
            </a:r>
            <a:endParaRPr sz="4000" dirty="0">
              <a:latin typeface="Times New Roman" panose="02020603050405020304" pitchFamily="18" charset="0"/>
              <a:cs typeface="Times New Roman" panose="02020603050405020304" pitchFamily="18" charset="0"/>
            </a:endParaRPr>
          </a:p>
        </p:txBody>
      </p:sp>
      <p:sp>
        <p:nvSpPr>
          <p:cNvPr id="86" name="Google Shape;86;p16"/>
          <p:cNvSpPr txBox="1">
            <a:spLocks noGrp="1"/>
          </p:cNvSpPr>
          <p:nvPr>
            <p:ph type="body" idx="1"/>
          </p:nvPr>
        </p:nvSpPr>
        <p:spPr>
          <a:xfrm>
            <a:off x="831201" y="1661600"/>
            <a:ext cx="10798825" cy="5196400"/>
          </a:xfrm>
          <a:prstGeom prst="rect">
            <a:avLst/>
          </a:prstGeom>
        </p:spPr>
        <p:txBody>
          <a:bodyPr spcFirstLastPara="1" vert="horz" wrap="square" lIns="121900" tIns="121900" rIns="121900" bIns="121900" rtlCol="0" anchor="t" anchorCtr="0">
            <a:noAutofit/>
          </a:bodyPr>
          <a:lstStyle/>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Student Materials – Costs vary per student edition ~ $16,585</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Teacher Materials – Teacher editions ~ Free (Online)</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 Lab Materials ~ Identified and purchased separately</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Total ~ $17,414</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Additional Costs – Shipping ~ $829</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a:t>
            </a:r>
            <a:r>
              <a:rPr lang="en-US" sz="2133">
                <a:solidFill>
                  <a:srgbClr val="000000"/>
                </a:solidFill>
                <a:latin typeface="Times New Roman" panose="02020603050405020304" pitchFamily="18" charset="0"/>
                <a:ea typeface="Calibri"/>
                <a:cs typeface="Times New Roman" panose="02020603050405020304" pitchFamily="18" charset="0"/>
                <a:sym typeface="Calibri"/>
              </a:rPr>
              <a:t>– Professional </a:t>
            </a: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Development is included in cost</a:t>
            </a:r>
            <a:endParaRPr lang="en-US" sz="3733"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Aft>
                <a:spcPts val="2133"/>
              </a:spcAft>
              <a:buNone/>
            </a:pPr>
            <a:endParaRPr dirty="0"/>
          </a:p>
        </p:txBody>
      </p:sp>
    </p:spTree>
    <p:extLst>
      <p:ext uri="{BB962C8B-B14F-4D97-AF65-F5344CB8AC3E}">
        <p14:creationId xmlns:p14="http://schemas.microsoft.com/office/powerpoint/2010/main" val="120153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2505075" y="1971675"/>
            <a:ext cx="7448551" cy="1714992"/>
          </a:xfrm>
          <a:prstGeom prst="rect">
            <a:avLst/>
          </a:prstGeom>
        </p:spPr>
        <p:txBody>
          <a:bodyPr spcFirstLastPara="1" vert="horz" wrap="square" lIns="121900" tIns="121900" rIns="121900" bIns="121900" rtlCol="0" anchor="b" anchorCtr="0">
            <a:noAutofit/>
          </a:bodyPr>
          <a:lstStyle/>
          <a:p>
            <a:pPr>
              <a:spcBef>
                <a:spcPts val="0"/>
              </a:spcBef>
            </a:pPr>
            <a:br>
              <a:rPr lang="en" b="0" dirty="0"/>
            </a:br>
            <a:r>
              <a:rPr lang="en" b="0" dirty="0"/>
              <a:t> </a:t>
            </a:r>
            <a:r>
              <a:rPr lang="en" sz="3200" dirty="0"/>
              <a:t>Algebra I, Geometry, and Algebra II Illustrative Mathematics</a:t>
            </a:r>
            <a:endParaRPr sz="3200" dirty="0"/>
          </a:p>
          <a:p>
            <a:pPr>
              <a:spcBef>
                <a:spcPts val="0"/>
              </a:spcBef>
            </a:pPr>
            <a:r>
              <a:rPr lang="en" sz="3200" dirty="0"/>
              <a:t>Curricular Resource </a:t>
            </a:r>
            <a:br>
              <a:rPr lang="en" sz="3200" dirty="0"/>
            </a:br>
            <a:r>
              <a:rPr lang="en" sz="3200" dirty="0"/>
              <a:t>via Kendall Hunt Publishing</a:t>
            </a:r>
            <a:endParaRPr sz="3200" dirty="0"/>
          </a:p>
        </p:txBody>
      </p:sp>
      <p:sp>
        <p:nvSpPr>
          <p:cNvPr id="67" name="Google Shape;67;p13"/>
          <p:cNvSpPr txBox="1">
            <a:spLocks noGrp="1"/>
          </p:cNvSpPr>
          <p:nvPr>
            <p:ph type="subTitle" idx="1"/>
          </p:nvPr>
        </p:nvSpPr>
        <p:spPr>
          <a:xfrm>
            <a:off x="2646600" y="3380769"/>
            <a:ext cx="6898800" cy="2635600"/>
          </a:xfrm>
          <a:prstGeom prst="rect">
            <a:avLst/>
          </a:prstGeom>
        </p:spPr>
        <p:txBody>
          <a:bodyPr spcFirstLastPara="1" vert="horz" wrap="square" lIns="121900" tIns="121900" rIns="121900" bIns="121900" rtlCol="0" anchor="t" anchorCtr="0">
            <a:noAutofit/>
          </a:bodyPr>
          <a:lstStyle/>
          <a:p>
            <a:pPr>
              <a:spcBef>
                <a:spcPts val="0"/>
              </a:spcBef>
              <a:spcAft>
                <a:spcPts val="0"/>
              </a:spcAft>
            </a:pPr>
            <a:endParaRPr sz="2400" dirty="0"/>
          </a:p>
          <a:p>
            <a:pPr>
              <a:spcBef>
                <a:spcPts val="0"/>
              </a:spcBef>
              <a:spcAft>
                <a:spcPts val="0"/>
              </a:spcAft>
            </a:pPr>
            <a:r>
              <a:rPr lang="en" sz="2400" dirty="0"/>
              <a:t>David Scutari</a:t>
            </a:r>
            <a:endParaRPr sz="2400" dirty="0"/>
          </a:p>
          <a:p>
            <a:pPr>
              <a:spcBef>
                <a:spcPts val="0"/>
              </a:spcBef>
              <a:spcAft>
                <a:spcPts val="0"/>
              </a:spcAft>
            </a:pPr>
            <a:r>
              <a:rPr lang="en" sz="2400" dirty="0"/>
              <a:t>Executive Director, Office of STEM-Focused Learning </a:t>
            </a:r>
          </a:p>
          <a:p>
            <a:pPr>
              <a:spcBef>
                <a:spcPts val="0"/>
              </a:spcBef>
              <a:spcAft>
                <a:spcPts val="0"/>
              </a:spcAft>
            </a:pPr>
            <a:r>
              <a:rPr lang="en" sz="2400" dirty="0"/>
              <a:t>September 13, 2022</a:t>
            </a:r>
            <a:endParaRPr sz="2400" dirty="0"/>
          </a:p>
          <a:p>
            <a:pPr>
              <a:spcBef>
                <a:spcPts val="0"/>
              </a:spcBef>
              <a:spcAft>
                <a:spcPts val="0"/>
              </a:spcAft>
            </a:pPr>
            <a:endParaRPr dirty="0"/>
          </a:p>
        </p:txBody>
      </p:sp>
      <p:pic>
        <p:nvPicPr>
          <p:cNvPr id="4" name="Google Shape;202;p1"/>
          <p:cNvPicPr preferRelativeResize="0"/>
          <p:nvPr/>
        </p:nvPicPr>
        <p:blipFill rotWithShape="1">
          <a:blip r:embed="rId3">
            <a:alphaModFix/>
          </a:blip>
          <a:srcRect l="347" r="2056" b="2"/>
          <a:stretch/>
        </p:blipFill>
        <p:spPr>
          <a:xfrm>
            <a:off x="230038" y="4508741"/>
            <a:ext cx="1886309" cy="21199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26151" y="616369"/>
            <a:ext cx="11360800" cy="943200"/>
          </a:xfrm>
          <a:prstGeom prst="rect">
            <a:avLst/>
          </a:prstGeom>
        </p:spPr>
        <p:txBody>
          <a:bodyPr spcFirstLastPara="1" vert="horz" wrap="square" lIns="121900" tIns="121900" rIns="121900" bIns="121900" rtlCol="0" anchor="t" anchorCtr="0">
            <a:noAutofit/>
          </a:bodyPr>
          <a:lstStyle/>
          <a:p>
            <a:pPr algn="l"/>
            <a:r>
              <a:rPr lang="en" dirty="0"/>
              <a:t>Why now?</a:t>
            </a:r>
            <a:endParaRPr dirty="0"/>
          </a:p>
        </p:txBody>
      </p:sp>
      <p:sp>
        <p:nvSpPr>
          <p:cNvPr id="73" name="Google Shape;73;p14"/>
          <p:cNvSpPr txBox="1"/>
          <p:nvPr/>
        </p:nvSpPr>
        <p:spPr>
          <a:xfrm>
            <a:off x="883533" y="1463200"/>
            <a:ext cx="8734800" cy="3720400"/>
          </a:xfrm>
          <a:prstGeom prst="rect">
            <a:avLst/>
          </a:prstGeom>
          <a:noFill/>
          <a:ln>
            <a:noFill/>
          </a:ln>
        </p:spPr>
        <p:txBody>
          <a:bodyPr spcFirstLastPara="1" wrap="square" lIns="121900" tIns="121900" rIns="121900" bIns="121900" anchor="t" anchorCtr="0">
            <a:noAutofit/>
          </a:bodyPr>
          <a:lstStyle/>
          <a:p>
            <a:pPr marL="609585" indent="-423323" defTabSz="609585">
              <a:lnSpc>
                <a:spcPct val="200000"/>
              </a:lnSpc>
              <a:buSzPts val="1400"/>
              <a:buFont typeface="Open Sans"/>
              <a:buAutoNum type="arabicPeriod"/>
            </a:pPr>
            <a:r>
              <a:rPr lang="en-US" dirty="0">
                <a:solidFill>
                  <a:prstClr val="black"/>
                </a:solidFill>
                <a:latin typeface="Times New Roman" panose="02020603050405020304" pitchFamily="18" charset="0"/>
                <a:ea typeface="Open Sans"/>
                <a:cs typeface="Times New Roman" panose="02020603050405020304" pitchFamily="18" charset="0"/>
                <a:sym typeface="Open Sans"/>
              </a:rPr>
              <a:t>The return to in-person instruction has provided additional insights into the instructional needs of staff and learning needs of students</a:t>
            </a:r>
            <a:endParaRPr dirty="0">
              <a:solidFill>
                <a:prstClr val="black"/>
              </a:solidFill>
              <a:latin typeface="Times New Roman" panose="02020603050405020304" pitchFamily="18" charset="0"/>
              <a:ea typeface="Open Sans"/>
              <a:cs typeface="Times New Roman" panose="02020603050405020304" pitchFamily="18" charset="0"/>
              <a:sym typeface="Open Sans"/>
            </a:endParaRPr>
          </a:p>
          <a:p>
            <a:pPr marL="609585" indent="-423323" defTabSz="609585">
              <a:lnSpc>
                <a:spcPct val="200000"/>
              </a:lnSpc>
              <a:buSzPts val="1400"/>
              <a:buFont typeface="Open Sans"/>
              <a:buAutoNum type="arabicPeriod"/>
            </a:pPr>
            <a:r>
              <a:rPr lang="en" dirty="0">
                <a:solidFill>
                  <a:prstClr val="black"/>
                </a:solidFill>
                <a:highlight>
                  <a:srgbClr val="FFFFFF"/>
                </a:highlight>
                <a:latin typeface="Times New Roman" panose="02020603050405020304" pitchFamily="18" charset="0"/>
                <a:cs typeface="Times New Roman" panose="02020603050405020304" pitchFamily="18" charset="0"/>
              </a:rPr>
              <a:t>Selecting curricular resources and implementing a new curriculum is an opportunity to foster cohesion, trust, and professional learning, as well as to assess and respond to interests and needs (Joshua Starr, </a:t>
            </a:r>
            <a:r>
              <a:rPr lang="en" i="1" dirty="0">
                <a:solidFill>
                  <a:prstClr val="black"/>
                </a:solidFill>
                <a:highlight>
                  <a:srgbClr val="FFFFFF"/>
                </a:highlight>
                <a:latin typeface="Times New Roman" panose="02020603050405020304" pitchFamily="18" charset="0"/>
                <a:cs typeface="Times New Roman" panose="02020603050405020304" pitchFamily="18" charset="0"/>
              </a:rPr>
              <a:t>To Improve the Curriculum, engage the whole system</a:t>
            </a:r>
            <a:r>
              <a:rPr lang="en" dirty="0">
                <a:solidFill>
                  <a:prstClr val="black"/>
                </a:solidFill>
                <a:highlight>
                  <a:srgbClr val="FFFFFF"/>
                </a:highlight>
                <a:latin typeface="Times New Roman" panose="02020603050405020304" pitchFamily="18" charset="0"/>
                <a:cs typeface="Times New Roman" panose="02020603050405020304" pitchFamily="18" charset="0"/>
              </a:rPr>
              <a:t>)</a:t>
            </a:r>
            <a:endParaRPr dirty="0">
              <a:solidFill>
                <a:prstClr val="black"/>
              </a:solidFill>
              <a:highlight>
                <a:srgbClr val="FFFFFF"/>
              </a:highlight>
              <a:latin typeface="Times New Roman" panose="02020603050405020304" pitchFamily="18" charset="0"/>
              <a:cs typeface="Times New Roman" panose="02020603050405020304" pitchFamily="18" charset="0"/>
            </a:endParaRPr>
          </a:p>
          <a:p>
            <a:pPr marL="190495" defTabSz="609585">
              <a:lnSpc>
                <a:spcPct val="200000"/>
              </a:lnSpc>
              <a:buSzPts val="1350"/>
            </a:pPr>
            <a:endParaRPr dirty="0">
              <a:solidFill>
                <a:prstClr val="black"/>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1036701" y="639375"/>
            <a:ext cx="11360800" cy="943200"/>
          </a:xfrm>
          <a:prstGeom prst="rect">
            <a:avLst/>
          </a:prstGeom>
        </p:spPr>
        <p:txBody>
          <a:bodyPr spcFirstLastPara="1" vert="horz" wrap="square" lIns="121900" tIns="121900" rIns="121900" bIns="121900" rtlCol="0" anchor="t" anchorCtr="0">
            <a:noAutofit/>
          </a:bodyPr>
          <a:lstStyle/>
          <a:p>
            <a:pPr algn="l"/>
            <a:r>
              <a:rPr lang="en" dirty="0"/>
              <a:t>What was the Process?</a:t>
            </a:r>
            <a:endParaRPr dirty="0"/>
          </a:p>
        </p:txBody>
      </p:sp>
      <p:sp>
        <p:nvSpPr>
          <p:cNvPr id="80" name="Google Shape;80;p15"/>
          <p:cNvSpPr txBox="1">
            <a:spLocks noGrp="1"/>
          </p:cNvSpPr>
          <p:nvPr>
            <p:ph type="body" idx="1"/>
          </p:nvPr>
        </p:nvSpPr>
        <p:spPr>
          <a:xfrm>
            <a:off x="831200" y="1582575"/>
            <a:ext cx="10741675" cy="4688000"/>
          </a:xfrm>
          <a:prstGeom prst="rect">
            <a:avLst/>
          </a:prstGeom>
        </p:spPr>
        <p:txBody>
          <a:bodyPr spcFirstLastPara="1" vert="horz" wrap="square" lIns="121900" tIns="121900" rIns="121900" bIns="121900" rtlCol="0" anchor="t" anchorCtr="0">
            <a:noAutofit/>
          </a:bodyPr>
          <a:lstStyle/>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RFP issued in July 2022</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Sub-committee convened to review submissions using guidelines outlined in RFP and select top 2 vendors</a:t>
            </a: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Top 2 vendors invited to present and unpack the curricular resources to full committee.  </a:t>
            </a:r>
          </a:p>
          <a:p>
            <a:pPr marL="135463" indent="0">
              <a:buClr>
                <a:srgbClr val="000000"/>
              </a:buClr>
              <a:buSzPts val="2000"/>
              <a:buNone/>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      (Open Up Resources Mathematics Vision Project and Kendall Hunt Publishing</a:t>
            </a:r>
          </a:p>
          <a:p>
            <a:pPr marL="135463" indent="0">
              <a:buClr>
                <a:srgbClr val="000000"/>
              </a:buClr>
              <a:buSzPts val="2000"/>
              <a:buNone/>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      Illustrative Mathematics)</a:t>
            </a:r>
          </a:p>
          <a:p>
            <a:pPr indent="-474121">
              <a:buClr>
                <a:srgbClr val="000000"/>
              </a:buClr>
              <a:buSzPts val="2000"/>
              <a:buFont typeface="Calibri"/>
              <a:buChar char="●"/>
            </a:pP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Committee convened for instruction on use of the Instructional Materials Evaluation Tool (IMET) </a:t>
            </a: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The committee probed each vendor’s materials during in depth Q&amp;A session </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Committee members </a:t>
            </a: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completed assigned sections of IMET</a:t>
            </a:r>
          </a:p>
          <a:p>
            <a:pPr indent="-474121">
              <a:buClr>
                <a:srgbClr val="000000"/>
              </a:buClr>
              <a:buSzPts val="2000"/>
              <a:buFont typeface="Calibri"/>
              <a:buChar char="●"/>
            </a:pP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Open dialogue amongst committee members</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The committee’s findings presented to Superintendent</a:t>
            </a:r>
            <a:endParaRPr sz="2267"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200016" y="718400"/>
            <a:ext cx="11360800" cy="943200"/>
          </a:xfrm>
          <a:prstGeom prst="rect">
            <a:avLst/>
          </a:prstGeom>
        </p:spPr>
        <p:txBody>
          <a:bodyPr spcFirstLastPara="1" vert="horz" wrap="square" lIns="121900" tIns="121900" rIns="121900" bIns="121900" rtlCol="0" anchor="t" anchorCtr="0">
            <a:noAutofit/>
          </a:bodyPr>
          <a:lstStyle/>
          <a:p>
            <a:pPr algn="l"/>
            <a:r>
              <a:rPr lang="en" sz="4000" dirty="0">
                <a:latin typeface="Times New Roman" panose="02020603050405020304" pitchFamily="18" charset="0"/>
                <a:cs typeface="Times New Roman" panose="02020603050405020304" pitchFamily="18" charset="0"/>
              </a:rPr>
              <a:t>Who was on the committee?</a:t>
            </a:r>
            <a:endParaRPr sz="4000" dirty="0">
              <a:latin typeface="Times New Roman" panose="02020603050405020304" pitchFamily="18" charset="0"/>
              <a:cs typeface="Times New Roman" panose="02020603050405020304" pitchFamily="18" charset="0"/>
            </a:endParaRPr>
          </a:p>
        </p:txBody>
      </p:sp>
      <p:sp>
        <p:nvSpPr>
          <p:cNvPr id="86" name="Google Shape;86;p16"/>
          <p:cNvSpPr txBox="1">
            <a:spLocks noGrp="1"/>
          </p:cNvSpPr>
          <p:nvPr>
            <p:ph type="body" idx="1"/>
          </p:nvPr>
        </p:nvSpPr>
        <p:spPr>
          <a:xfrm>
            <a:off x="831200" y="1661600"/>
            <a:ext cx="11360800" cy="5196400"/>
          </a:xfrm>
          <a:prstGeom prst="rect">
            <a:avLst/>
          </a:prstGeom>
        </p:spPr>
        <p:txBody>
          <a:bodyPr spcFirstLastPara="1" vert="horz" wrap="square" lIns="121900" tIns="121900" rIns="121900" bIns="121900" rtlCol="0" anchor="t" anchorCtr="0">
            <a:noAutofit/>
          </a:bodyPr>
          <a:lstStyle/>
          <a:p>
            <a:pPr indent="-440256">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Representation from across title, grade level, and servicing of student sub-group</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3 Teachers who service grades 9-12</a:t>
            </a: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2 Teacher Coaches</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4 Administrators</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2"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1 Executive Director, 3 Supervisors</a:t>
            </a:r>
            <a:endParaRPr sz="3733"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Bef>
                <a:spcPts val="2133"/>
              </a:spcBef>
              <a:buNone/>
            </a:pPr>
            <a:r>
              <a:rPr lang="en" sz="2133" u="sng" dirty="0">
                <a:solidFill>
                  <a:srgbClr val="000000"/>
                </a:solidFill>
                <a:latin typeface="Times New Roman" panose="02020603050405020304" pitchFamily="18" charset="0"/>
                <a:ea typeface="Calibri"/>
                <a:cs typeface="Times New Roman" panose="02020603050405020304" pitchFamily="18" charset="0"/>
                <a:sym typeface="Calibri"/>
              </a:rPr>
              <a:t>Evaluation Materials</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40256">
              <a:spcBef>
                <a:spcPts val="2133"/>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Achievethecore.org Instruction Materials Evaluation Tool (IMET)</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40256">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New Jersey Student Learning Standards for Mathematics</a:t>
            </a:r>
          </a:p>
          <a:p>
            <a:pPr indent="-440256">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Standards for M</a:t>
            </a: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a</a:t>
            </a:r>
            <a:r>
              <a:rPr lang="en" sz="2133" dirty="0">
                <a:solidFill>
                  <a:srgbClr val="000000"/>
                </a:solidFill>
                <a:latin typeface="Times New Roman" panose="02020603050405020304" pitchFamily="18" charset="0"/>
                <a:ea typeface="Calibri"/>
                <a:cs typeface="Times New Roman" panose="02020603050405020304" pitchFamily="18" charset="0"/>
                <a:sym typeface="Calibri"/>
              </a:rPr>
              <a:t>thematical Practice</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Major Work of the Course</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Aft>
                <a:spcPts val="2133"/>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1956852" y="601900"/>
            <a:ext cx="11360800" cy="943200"/>
          </a:xfrm>
          <a:prstGeom prst="rect">
            <a:avLst/>
          </a:prstGeom>
        </p:spPr>
        <p:txBody>
          <a:bodyPr spcFirstLastPara="1" vert="horz" wrap="square" lIns="121900" tIns="121900" rIns="121900" bIns="121900" rtlCol="0" anchor="t" anchorCtr="0">
            <a:noAutofit/>
          </a:bodyPr>
          <a:lstStyle/>
          <a:p>
            <a:pPr algn="l">
              <a:lnSpc>
                <a:spcPct val="80000"/>
              </a:lnSpc>
              <a:spcBef>
                <a:spcPts val="499"/>
              </a:spcBef>
              <a:buClr>
                <a:schemeClr val="dk1"/>
              </a:buClr>
              <a:buSzPts val="1100"/>
            </a:pPr>
            <a:r>
              <a:rPr lang="en" sz="3200" u="sng" dirty="0">
                <a:solidFill>
                  <a:schemeClr val="hlink"/>
                </a:solidFill>
                <a:latin typeface="Times New Roman" panose="02020603050405020304" pitchFamily="18" charset="0"/>
                <a:ea typeface="Lucida Sans"/>
                <a:cs typeface="Times New Roman" panose="02020603050405020304" pitchFamily="18" charset="0"/>
                <a:sym typeface="Lucida Sans"/>
                <a:hlinkClick r:id="rId3"/>
              </a:rPr>
              <a:t>Instructional Materials Evaluation Tool</a:t>
            </a:r>
            <a:endParaRPr sz="3200" dirty="0">
              <a:solidFill>
                <a:srgbClr val="FF9900"/>
              </a:solidFill>
              <a:latin typeface="Times New Roman" panose="02020603050405020304" pitchFamily="18" charset="0"/>
              <a:cs typeface="Times New Roman" panose="02020603050405020304" pitchFamily="18" charset="0"/>
            </a:endParaRPr>
          </a:p>
        </p:txBody>
      </p:sp>
      <p:sp>
        <p:nvSpPr>
          <p:cNvPr id="92" name="Google Shape;92;p17"/>
          <p:cNvSpPr txBox="1">
            <a:spLocks noGrp="1"/>
          </p:cNvSpPr>
          <p:nvPr>
            <p:ph type="body" idx="1"/>
          </p:nvPr>
        </p:nvSpPr>
        <p:spPr>
          <a:xfrm>
            <a:off x="687485" y="1246028"/>
            <a:ext cx="10722387" cy="5333200"/>
          </a:xfrm>
          <a:prstGeom prst="rect">
            <a:avLst/>
          </a:prstGeom>
        </p:spPr>
        <p:txBody>
          <a:bodyPr spcFirstLastPara="1" vert="horz" wrap="square" lIns="121900" tIns="121900" rIns="121900" bIns="121900" rtlCol="0" anchor="t" anchorCtr="0">
            <a:noAutofit/>
          </a:bodyPr>
          <a:lstStyle/>
          <a:p>
            <a:pPr marL="0" indent="0">
              <a:lnSpc>
                <a:spcPct val="80000"/>
              </a:lnSpc>
              <a:spcBef>
                <a:spcPts val="499"/>
              </a:spcBef>
              <a:buNone/>
            </a:pPr>
            <a:r>
              <a:rPr lang="en" sz="2000" dirty="0">
                <a:solidFill>
                  <a:srgbClr val="3F3F39"/>
                </a:solidFill>
                <a:latin typeface="Times New Roman" panose="02020603050405020304" pitchFamily="18" charset="0"/>
                <a:ea typeface="Lucida Sans"/>
                <a:cs typeface="Times New Roman" panose="02020603050405020304" pitchFamily="18" charset="0"/>
                <a:sym typeface="Lucida Sans"/>
              </a:rPr>
              <a:t>The IMET attends to the following Non-negotiables and Alignment criteria.</a:t>
            </a:r>
            <a:endParaRPr sz="2000"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457189" indent="0">
              <a:spcBef>
                <a:spcPts val="2133"/>
              </a:spcBef>
              <a:buNone/>
            </a:pPr>
            <a:r>
              <a:rPr lang="en" sz="1467" u="sng" dirty="0">
                <a:solidFill>
                  <a:schemeClr val="tx1"/>
                </a:solidFill>
                <a:latin typeface="Times New Roman" panose="02020603050405020304" pitchFamily="18" charset="0"/>
                <a:ea typeface="Lucida Sans"/>
                <a:cs typeface="Times New Roman" panose="02020603050405020304" pitchFamily="18" charset="0"/>
                <a:sym typeface="Lucida Sans"/>
              </a:rPr>
              <a:t>Non-Negotiable &amp; Alignment Criteria</a:t>
            </a:r>
            <a:endParaRPr sz="1467" dirty="0">
              <a:solidFill>
                <a:schemeClr val="tx1"/>
              </a:solidFill>
              <a:latin typeface="Times New Roman" panose="02020603050405020304" pitchFamily="18" charset="0"/>
              <a:ea typeface="Lucida Sans"/>
              <a:cs typeface="Times New Roman" panose="02020603050405020304" pitchFamily="18" charset="0"/>
              <a:sym typeface="Lucida Sans"/>
            </a:endParaRPr>
          </a:p>
          <a:p>
            <a:pPr marL="990575" lvl="1" indent="-304792">
              <a:buClr>
                <a:srgbClr val="3F3F39"/>
              </a:buClr>
              <a:buSzPts val="1100"/>
              <a:buChar char="–"/>
            </a:pPr>
            <a:r>
              <a:rPr lang="en" sz="1467" dirty="0">
                <a:solidFill>
                  <a:srgbClr val="3F3F39"/>
                </a:solidFill>
                <a:latin typeface="Times New Roman" panose="02020603050405020304" pitchFamily="18" charset="0"/>
                <a:ea typeface="Lucida Sans"/>
                <a:cs typeface="Times New Roman" panose="02020603050405020304" pitchFamily="18" charset="0"/>
                <a:sym typeface="Lucida Sans"/>
              </a:rPr>
              <a:t>New Jersey Student Learning Standards</a:t>
            </a:r>
            <a:endParaRPr sz="1467"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990575" lvl="1" indent="-304792">
              <a:buClr>
                <a:srgbClr val="3F3F39"/>
              </a:buClr>
              <a:buSzPts val="1100"/>
              <a:buChar char="–"/>
            </a:pPr>
            <a:r>
              <a:rPr lang="en" sz="1467" dirty="0">
                <a:solidFill>
                  <a:srgbClr val="3F3F39"/>
                </a:solidFill>
                <a:latin typeface="Times New Roman" panose="02020603050405020304" pitchFamily="18" charset="0"/>
                <a:ea typeface="Lucida Sans"/>
                <a:cs typeface="Times New Roman" panose="02020603050405020304" pitchFamily="18" charset="0"/>
                <a:sym typeface="Lucida Sans"/>
              </a:rPr>
              <a:t>Focus and Coherence</a:t>
            </a:r>
          </a:p>
          <a:p>
            <a:pPr marL="990575" lvl="1" indent="-304792">
              <a:buClr>
                <a:srgbClr val="3F3F39"/>
              </a:buClr>
              <a:buSzPts val="1100"/>
              <a:buChar char="–"/>
            </a:pPr>
            <a:r>
              <a:rPr lang="en" sz="1467" dirty="0">
                <a:solidFill>
                  <a:srgbClr val="3F3F39"/>
                </a:solidFill>
                <a:latin typeface="Times New Roman" panose="02020603050405020304" pitchFamily="18" charset="0"/>
                <a:ea typeface="Lucida Sans"/>
                <a:cs typeface="Times New Roman" panose="02020603050405020304" pitchFamily="18" charset="0"/>
                <a:sym typeface="Lucida Sans"/>
              </a:rPr>
              <a:t>Rigor and Balance</a:t>
            </a:r>
            <a:endParaRPr sz="1467"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990575" lvl="1" indent="-304792">
              <a:buClr>
                <a:srgbClr val="3F3F39"/>
              </a:buClr>
              <a:buSzPts val="1100"/>
              <a:buChar char="–"/>
            </a:pPr>
            <a:r>
              <a:rPr lang="en" sz="1467" dirty="0">
                <a:solidFill>
                  <a:srgbClr val="3F3F39"/>
                </a:solidFill>
                <a:latin typeface="Times New Roman" panose="02020603050405020304" pitchFamily="18" charset="0"/>
                <a:ea typeface="Lucida Sans"/>
                <a:cs typeface="Times New Roman" panose="02020603050405020304" pitchFamily="18" charset="0"/>
                <a:sym typeface="Lucida Sans"/>
              </a:rPr>
              <a:t>Standards for M</a:t>
            </a:r>
            <a:r>
              <a:rPr lang="en-US" sz="1467" dirty="0">
                <a:solidFill>
                  <a:srgbClr val="3F3F39"/>
                </a:solidFill>
                <a:latin typeface="Times New Roman" panose="02020603050405020304" pitchFamily="18" charset="0"/>
                <a:ea typeface="Lucida Sans"/>
                <a:cs typeface="Times New Roman" panose="02020603050405020304" pitchFamily="18" charset="0"/>
                <a:sym typeface="Lucida Sans"/>
              </a:rPr>
              <a:t>a</a:t>
            </a:r>
            <a:r>
              <a:rPr lang="en" sz="1467" dirty="0">
                <a:solidFill>
                  <a:srgbClr val="3F3F39"/>
                </a:solidFill>
                <a:latin typeface="Times New Roman" panose="02020603050405020304" pitchFamily="18" charset="0"/>
                <a:ea typeface="Lucida Sans"/>
                <a:cs typeface="Times New Roman" panose="02020603050405020304" pitchFamily="18" charset="0"/>
                <a:sym typeface="Lucida Sans"/>
              </a:rPr>
              <a:t>thematical Practice</a:t>
            </a:r>
            <a:endParaRPr sz="1467"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990575" lvl="1" indent="-304792">
              <a:buClr>
                <a:srgbClr val="3F3F39"/>
              </a:buClr>
              <a:buSzPts val="1100"/>
              <a:buChar char="–"/>
            </a:pPr>
            <a:r>
              <a:rPr lang="en" sz="1467" dirty="0">
                <a:solidFill>
                  <a:srgbClr val="3F3F39"/>
                </a:solidFill>
                <a:latin typeface="Times New Roman" panose="02020603050405020304" pitchFamily="18" charset="0"/>
                <a:ea typeface="Lucida Sans"/>
                <a:cs typeface="Times New Roman" panose="02020603050405020304" pitchFamily="18" charset="0"/>
                <a:sym typeface="Lucida Sans"/>
              </a:rPr>
              <a:t>Access to the Standards for All Students</a:t>
            </a:r>
            <a:endParaRPr sz="1467" dirty="0">
              <a:solidFill>
                <a:srgbClr val="3F3F39"/>
              </a:solidFill>
              <a:latin typeface="Times New Roman" panose="02020603050405020304" pitchFamily="18" charset="0"/>
              <a:ea typeface="Lucida Sans"/>
              <a:cs typeface="Times New Roman" panose="02020603050405020304" pitchFamily="18" charset="0"/>
              <a:sym typeface="Lucida Sans"/>
            </a:endParaRPr>
          </a:p>
          <a:p>
            <a:pPr marL="0" indent="0">
              <a:spcBef>
                <a:spcPts val="2133"/>
              </a:spcBef>
              <a:spcAft>
                <a:spcPts val="2133"/>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Graphical user interface&#10;&#10;Description automatically generated">
            <a:extLst>
              <a:ext uri="{FF2B5EF4-FFF2-40B4-BE49-F238E27FC236}">
                <a16:creationId xmlns:a16="http://schemas.microsoft.com/office/drawing/2014/main" id="{5E160859-6D7E-6C01-B8B7-063F0959F052}"/>
              </a:ext>
            </a:extLst>
          </p:cNvPr>
          <p:cNvPicPr>
            <a:picLocks noGrp="1" noChangeAspect="1"/>
          </p:cNvPicPr>
          <p:nvPr>
            <p:ph idx="1"/>
          </p:nvPr>
        </p:nvPicPr>
        <p:blipFill>
          <a:blip r:embed="rId2"/>
          <a:stretch>
            <a:fillRect/>
          </a:stretch>
        </p:blipFill>
        <p:spPr>
          <a:xfrm>
            <a:off x="1295400" y="672664"/>
            <a:ext cx="9734549" cy="5532340"/>
          </a:xfrm>
        </p:spPr>
      </p:pic>
    </p:spTree>
    <p:extLst>
      <p:ext uri="{BB962C8B-B14F-4D97-AF65-F5344CB8AC3E}">
        <p14:creationId xmlns:p14="http://schemas.microsoft.com/office/powerpoint/2010/main" val="247725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 sz="2667" dirty="0">
                <a:latin typeface="Times New Roman" panose="02020603050405020304" pitchFamily="18" charset="0"/>
                <a:cs typeface="Times New Roman" panose="02020603050405020304" pitchFamily="18" charset="0"/>
              </a:rPr>
              <a:t>Illustrative M</a:t>
            </a:r>
            <a:r>
              <a:rPr lang="en-US" sz="2667" dirty="0">
                <a:latin typeface="Times New Roman" panose="02020603050405020304" pitchFamily="18" charset="0"/>
                <a:cs typeface="Times New Roman" panose="02020603050405020304" pitchFamily="18" charset="0"/>
              </a:rPr>
              <a:t>a</a:t>
            </a:r>
            <a:r>
              <a:rPr lang="en" sz="2667" dirty="0">
                <a:latin typeface="Times New Roman" panose="02020603050405020304" pitchFamily="18" charset="0"/>
                <a:cs typeface="Times New Roman" panose="02020603050405020304" pitchFamily="18" charset="0"/>
              </a:rPr>
              <a:t>thematics via </a:t>
            </a:r>
            <a:r>
              <a:rPr lang="en-US" sz="2667" dirty="0">
                <a:latin typeface="Times New Roman" panose="02020603050405020304" pitchFamily="18" charset="0"/>
                <a:cs typeface="Times New Roman" panose="02020603050405020304" pitchFamily="18" charset="0"/>
              </a:rPr>
              <a:t>Kendall Hunt Publishing</a:t>
            </a:r>
            <a:endParaRPr sz="2667"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5F1E532-E613-F876-F516-75B3F690B398}"/>
              </a:ext>
            </a:extLst>
          </p:cNvPr>
          <p:cNvPicPr>
            <a:picLocks noChangeAspect="1"/>
          </p:cNvPicPr>
          <p:nvPr/>
        </p:nvPicPr>
        <p:blipFill>
          <a:blip r:embed="rId3"/>
          <a:stretch>
            <a:fillRect/>
          </a:stretch>
        </p:blipFill>
        <p:spPr>
          <a:xfrm>
            <a:off x="839748" y="1665930"/>
            <a:ext cx="10571465" cy="354591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 sz="2667" dirty="0">
                <a:latin typeface="Times New Roman" panose="02020603050405020304" pitchFamily="18" charset="0"/>
                <a:cs typeface="Times New Roman" panose="02020603050405020304" pitchFamily="18" charset="0"/>
              </a:rPr>
              <a:t>Illustrative M</a:t>
            </a:r>
            <a:r>
              <a:rPr lang="en-US" sz="2667" dirty="0">
                <a:latin typeface="Times New Roman" panose="02020603050405020304" pitchFamily="18" charset="0"/>
                <a:cs typeface="Times New Roman" panose="02020603050405020304" pitchFamily="18" charset="0"/>
              </a:rPr>
              <a:t>a</a:t>
            </a:r>
            <a:r>
              <a:rPr lang="en" sz="2667" dirty="0">
                <a:latin typeface="Times New Roman" panose="02020603050405020304" pitchFamily="18" charset="0"/>
                <a:cs typeface="Times New Roman" panose="02020603050405020304" pitchFamily="18" charset="0"/>
              </a:rPr>
              <a:t>thematics via </a:t>
            </a:r>
            <a:r>
              <a:rPr lang="en-US" sz="2667" dirty="0">
                <a:latin typeface="Times New Roman" panose="02020603050405020304" pitchFamily="18" charset="0"/>
                <a:cs typeface="Times New Roman" panose="02020603050405020304" pitchFamily="18" charset="0"/>
              </a:rPr>
              <a:t>Kendall Hunt Publishing</a:t>
            </a:r>
            <a:r>
              <a:rPr lang="en" sz="2667" dirty="0">
                <a:latin typeface="Times New Roman" panose="02020603050405020304" pitchFamily="18" charset="0"/>
                <a:cs typeface="Times New Roman" panose="02020603050405020304" pitchFamily="18" charset="0"/>
              </a:rPr>
              <a:t> </a:t>
            </a:r>
            <a:endParaRPr sz="2667"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4DC98F8-AB93-C5C3-FCB6-2BE95DC45CFF}"/>
              </a:ext>
            </a:extLst>
          </p:cNvPr>
          <p:cNvPicPr>
            <a:picLocks noChangeAspect="1"/>
          </p:cNvPicPr>
          <p:nvPr/>
        </p:nvPicPr>
        <p:blipFill>
          <a:blip r:embed="rId3"/>
          <a:stretch>
            <a:fillRect/>
          </a:stretch>
        </p:blipFill>
        <p:spPr>
          <a:xfrm>
            <a:off x="1280133" y="1551922"/>
            <a:ext cx="6509699" cy="3213197"/>
          </a:xfrm>
          <a:prstGeom prst="rect">
            <a:avLst/>
          </a:prstGeom>
        </p:spPr>
      </p:pic>
      <p:pic>
        <p:nvPicPr>
          <p:cNvPr id="7" name="Picture 6">
            <a:extLst>
              <a:ext uri="{FF2B5EF4-FFF2-40B4-BE49-F238E27FC236}">
                <a16:creationId xmlns:a16="http://schemas.microsoft.com/office/drawing/2014/main" id="{FE3A4A20-4911-0BC5-AF8C-2E75C7108C9A}"/>
              </a:ext>
            </a:extLst>
          </p:cNvPr>
          <p:cNvPicPr>
            <a:picLocks noChangeAspect="1"/>
          </p:cNvPicPr>
          <p:nvPr/>
        </p:nvPicPr>
        <p:blipFill>
          <a:blip r:embed="rId4"/>
          <a:stretch>
            <a:fillRect/>
          </a:stretch>
        </p:blipFill>
        <p:spPr>
          <a:xfrm>
            <a:off x="8171880" y="1037553"/>
            <a:ext cx="3080235" cy="5192396"/>
          </a:xfrm>
          <a:prstGeom prst="rect">
            <a:avLst/>
          </a:prstGeom>
        </p:spPr>
      </p:pic>
    </p:spTree>
    <p:extLst>
      <p:ext uri="{BB962C8B-B14F-4D97-AF65-F5344CB8AC3E}">
        <p14:creationId xmlns:p14="http://schemas.microsoft.com/office/powerpoint/2010/main" val="2224485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Illustrative Mathematics via Kendall Hunt Publishing </a:t>
            </a:r>
            <a:endParaRPr sz="2667"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DF6D146-346A-AC70-F476-335ACF504A5D}"/>
              </a:ext>
            </a:extLst>
          </p:cNvPr>
          <p:cNvPicPr>
            <a:picLocks noChangeAspect="1"/>
          </p:cNvPicPr>
          <p:nvPr/>
        </p:nvPicPr>
        <p:blipFill>
          <a:blip r:embed="rId3"/>
          <a:stretch>
            <a:fillRect/>
          </a:stretch>
        </p:blipFill>
        <p:spPr>
          <a:xfrm>
            <a:off x="814165" y="1132577"/>
            <a:ext cx="5107852" cy="4507387"/>
          </a:xfrm>
          <a:prstGeom prst="rect">
            <a:avLst/>
          </a:prstGeom>
        </p:spPr>
      </p:pic>
      <p:pic>
        <p:nvPicPr>
          <p:cNvPr id="6" name="Picture 5">
            <a:extLst>
              <a:ext uri="{FF2B5EF4-FFF2-40B4-BE49-F238E27FC236}">
                <a16:creationId xmlns:a16="http://schemas.microsoft.com/office/drawing/2014/main" id="{19511B3F-E1E6-42D6-E851-99695EB8C335}"/>
              </a:ext>
            </a:extLst>
          </p:cNvPr>
          <p:cNvPicPr>
            <a:picLocks noChangeAspect="1"/>
          </p:cNvPicPr>
          <p:nvPr/>
        </p:nvPicPr>
        <p:blipFill>
          <a:blip r:embed="rId4"/>
          <a:stretch>
            <a:fillRect/>
          </a:stretch>
        </p:blipFill>
        <p:spPr>
          <a:xfrm>
            <a:off x="6175829" y="1132578"/>
            <a:ext cx="5318155" cy="4251316"/>
          </a:xfrm>
          <a:prstGeom prst="rect">
            <a:avLst/>
          </a:prstGeom>
        </p:spPr>
      </p:pic>
    </p:spTree>
    <p:extLst>
      <p:ext uri="{BB962C8B-B14F-4D97-AF65-F5344CB8AC3E}">
        <p14:creationId xmlns:p14="http://schemas.microsoft.com/office/powerpoint/2010/main" val="2047059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Illustrative Mathematics via Kendall Hunt Publishing</a:t>
            </a:r>
            <a:endParaRPr sz="2667"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F3ED649-9863-7D64-F242-2360975209AF}"/>
              </a:ext>
            </a:extLst>
          </p:cNvPr>
          <p:cNvPicPr>
            <a:picLocks noChangeAspect="1"/>
          </p:cNvPicPr>
          <p:nvPr/>
        </p:nvPicPr>
        <p:blipFill>
          <a:blip r:embed="rId3"/>
          <a:stretch>
            <a:fillRect/>
          </a:stretch>
        </p:blipFill>
        <p:spPr>
          <a:xfrm>
            <a:off x="5008042" y="3628806"/>
            <a:ext cx="6039479" cy="2571172"/>
          </a:xfrm>
          <a:prstGeom prst="rect">
            <a:avLst/>
          </a:prstGeom>
        </p:spPr>
      </p:pic>
      <p:pic>
        <p:nvPicPr>
          <p:cNvPr id="5" name="Picture 4">
            <a:extLst>
              <a:ext uri="{FF2B5EF4-FFF2-40B4-BE49-F238E27FC236}">
                <a16:creationId xmlns:a16="http://schemas.microsoft.com/office/drawing/2014/main" id="{8BBC3C48-D7EA-5BF4-C6C3-57E5EC0ADB0B}"/>
              </a:ext>
            </a:extLst>
          </p:cNvPr>
          <p:cNvPicPr>
            <a:picLocks noChangeAspect="1"/>
          </p:cNvPicPr>
          <p:nvPr/>
        </p:nvPicPr>
        <p:blipFill>
          <a:blip r:embed="rId4"/>
          <a:stretch>
            <a:fillRect/>
          </a:stretch>
        </p:blipFill>
        <p:spPr>
          <a:xfrm>
            <a:off x="780451" y="1099422"/>
            <a:ext cx="3947440" cy="5100556"/>
          </a:xfrm>
          <a:prstGeom prst="rect">
            <a:avLst/>
          </a:prstGeom>
        </p:spPr>
      </p:pic>
      <p:pic>
        <p:nvPicPr>
          <p:cNvPr id="8" name="Picture 7">
            <a:extLst>
              <a:ext uri="{FF2B5EF4-FFF2-40B4-BE49-F238E27FC236}">
                <a16:creationId xmlns:a16="http://schemas.microsoft.com/office/drawing/2014/main" id="{195246FB-62AE-2EB7-1175-E50321E60967}"/>
              </a:ext>
            </a:extLst>
          </p:cNvPr>
          <p:cNvPicPr>
            <a:picLocks noChangeAspect="1"/>
          </p:cNvPicPr>
          <p:nvPr/>
        </p:nvPicPr>
        <p:blipFill>
          <a:blip r:embed="rId5"/>
          <a:stretch>
            <a:fillRect/>
          </a:stretch>
        </p:blipFill>
        <p:spPr>
          <a:xfrm>
            <a:off x="5008041" y="1071311"/>
            <a:ext cx="4063368" cy="2557495"/>
          </a:xfrm>
          <a:prstGeom prst="rect">
            <a:avLst/>
          </a:prstGeom>
        </p:spPr>
      </p:pic>
    </p:spTree>
    <p:extLst>
      <p:ext uri="{BB962C8B-B14F-4D97-AF65-F5344CB8AC3E}">
        <p14:creationId xmlns:p14="http://schemas.microsoft.com/office/powerpoint/2010/main" val="280177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Illustrative Mathematics via Kendall Hunt Publishing </a:t>
            </a:r>
            <a:endParaRPr sz="2667"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00B4193-8084-6BA0-8F29-526161613DD3}"/>
              </a:ext>
            </a:extLst>
          </p:cNvPr>
          <p:cNvPicPr>
            <a:picLocks noChangeAspect="1"/>
          </p:cNvPicPr>
          <p:nvPr/>
        </p:nvPicPr>
        <p:blipFill>
          <a:blip r:embed="rId3"/>
          <a:stretch>
            <a:fillRect/>
          </a:stretch>
        </p:blipFill>
        <p:spPr>
          <a:xfrm>
            <a:off x="821692" y="1317616"/>
            <a:ext cx="6929720" cy="894157"/>
          </a:xfrm>
          <a:prstGeom prst="rect">
            <a:avLst/>
          </a:prstGeom>
        </p:spPr>
      </p:pic>
      <p:pic>
        <p:nvPicPr>
          <p:cNvPr id="5" name="Picture 4">
            <a:extLst>
              <a:ext uri="{FF2B5EF4-FFF2-40B4-BE49-F238E27FC236}">
                <a16:creationId xmlns:a16="http://schemas.microsoft.com/office/drawing/2014/main" id="{CCD9B645-3E6C-A46B-A80C-1E433F490DEF}"/>
              </a:ext>
            </a:extLst>
          </p:cNvPr>
          <p:cNvPicPr>
            <a:picLocks noChangeAspect="1"/>
          </p:cNvPicPr>
          <p:nvPr/>
        </p:nvPicPr>
        <p:blipFill>
          <a:blip r:embed="rId4"/>
          <a:stretch>
            <a:fillRect/>
          </a:stretch>
        </p:blipFill>
        <p:spPr>
          <a:xfrm>
            <a:off x="7901302" y="1053686"/>
            <a:ext cx="3469007" cy="5138057"/>
          </a:xfrm>
          <a:prstGeom prst="rect">
            <a:avLst/>
          </a:prstGeom>
        </p:spPr>
      </p:pic>
      <p:pic>
        <p:nvPicPr>
          <p:cNvPr id="8" name="Picture 7">
            <a:extLst>
              <a:ext uri="{FF2B5EF4-FFF2-40B4-BE49-F238E27FC236}">
                <a16:creationId xmlns:a16="http://schemas.microsoft.com/office/drawing/2014/main" id="{EF01D65C-49F7-15CE-17DB-0F5C2FC8691C}"/>
              </a:ext>
            </a:extLst>
          </p:cNvPr>
          <p:cNvPicPr>
            <a:picLocks noChangeAspect="1"/>
          </p:cNvPicPr>
          <p:nvPr/>
        </p:nvPicPr>
        <p:blipFill>
          <a:blip r:embed="rId5"/>
          <a:stretch>
            <a:fillRect/>
          </a:stretch>
        </p:blipFill>
        <p:spPr>
          <a:xfrm>
            <a:off x="1316937" y="2773104"/>
            <a:ext cx="5436071" cy="2143945"/>
          </a:xfrm>
          <a:prstGeom prst="rect">
            <a:avLst/>
          </a:prstGeom>
        </p:spPr>
      </p:pic>
    </p:spTree>
    <p:extLst>
      <p:ext uri="{BB962C8B-B14F-4D97-AF65-F5344CB8AC3E}">
        <p14:creationId xmlns:p14="http://schemas.microsoft.com/office/powerpoint/2010/main" val="2459870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Illustrative Mathematics via Kendall Hunt Publishing </a:t>
            </a:r>
            <a:endParaRPr sz="2667"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96F87FD-BC92-AC3E-3C24-E563204BE2FD}"/>
              </a:ext>
            </a:extLst>
          </p:cNvPr>
          <p:cNvPicPr>
            <a:picLocks noChangeAspect="1"/>
          </p:cNvPicPr>
          <p:nvPr/>
        </p:nvPicPr>
        <p:blipFill>
          <a:blip r:embed="rId3"/>
          <a:stretch>
            <a:fillRect/>
          </a:stretch>
        </p:blipFill>
        <p:spPr>
          <a:xfrm>
            <a:off x="821691" y="1132577"/>
            <a:ext cx="6512860" cy="888720"/>
          </a:xfrm>
          <a:prstGeom prst="rect">
            <a:avLst/>
          </a:prstGeom>
        </p:spPr>
      </p:pic>
      <p:pic>
        <p:nvPicPr>
          <p:cNvPr id="10" name="Picture 9">
            <a:extLst>
              <a:ext uri="{FF2B5EF4-FFF2-40B4-BE49-F238E27FC236}">
                <a16:creationId xmlns:a16="http://schemas.microsoft.com/office/drawing/2014/main" id="{657D85C7-D664-C153-6CD1-06E713F25A9A}"/>
              </a:ext>
            </a:extLst>
          </p:cNvPr>
          <p:cNvPicPr>
            <a:picLocks noChangeAspect="1"/>
          </p:cNvPicPr>
          <p:nvPr/>
        </p:nvPicPr>
        <p:blipFill>
          <a:blip r:embed="rId4"/>
          <a:stretch>
            <a:fillRect/>
          </a:stretch>
        </p:blipFill>
        <p:spPr>
          <a:xfrm>
            <a:off x="7438679" y="1803545"/>
            <a:ext cx="3931631" cy="435504"/>
          </a:xfrm>
          <a:prstGeom prst="rect">
            <a:avLst/>
          </a:prstGeom>
        </p:spPr>
      </p:pic>
      <p:pic>
        <p:nvPicPr>
          <p:cNvPr id="12" name="Picture 11">
            <a:extLst>
              <a:ext uri="{FF2B5EF4-FFF2-40B4-BE49-F238E27FC236}">
                <a16:creationId xmlns:a16="http://schemas.microsoft.com/office/drawing/2014/main" id="{F14F4601-9869-D376-AA17-2722C7947800}"/>
              </a:ext>
            </a:extLst>
          </p:cNvPr>
          <p:cNvPicPr>
            <a:picLocks noChangeAspect="1"/>
          </p:cNvPicPr>
          <p:nvPr/>
        </p:nvPicPr>
        <p:blipFill>
          <a:blip r:embed="rId5"/>
          <a:stretch>
            <a:fillRect/>
          </a:stretch>
        </p:blipFill>
        <p:spPr>
          <a:xfrm>
            <a:off x="7648751" y="2499350"/>
            <a:ext cx="1504925" cy="427324"/>
          </a:xfrm>
          <a:prstGeom prst="rect">
            <a:avLst/>
          </a:prstGeom>
        </p:spPr>
      </p:pic>
      <p:pic>
        <p:nvPicPr>
          <p:cNvPr id="14" name="Picture 13">
            <a:extLst>
              <a:ext uri="{FF2B5EF4-FFF2-40B4-BE49-F238E27FC236}">
                <a16:creationId xmlns:a16="http://schemas.microsoft.com/office/drawing/2014/main" id="{2AB3DAE7-4FE0-2BB0-0959-D14C02991E30}"/>
              </a:ext>
            </a:extLst>
          </p:cNvPr>
          <p:cNvPicPr>
            <a:picLocks noChangeAspect="1"/>
          </p:cNvPicPr>
          <p:nvPr/>
        </p:nvPicPr>
        <p:blipFill>
          <a:blip r:embed="rId6"/>
          <a:stretch>
            <a:fillRect/>
          </a:stretch>
        </p:blipFill>
        <p:spPr>
          <a:xfrm>
            <a:off x="7648751" y="3075203"/>
            <a:ext cx="1504925" cy="367872"/>
          </a:xfrm>
          <a:prstGeom prst="rect">
            <a:avLst/>
          </a:prstGeom>
        </p:spPr>
      </p:pic>
      <p:pic>
        <p:nvPicPr>
          <p:cNvPr id="16" name="Picture 15">
            <a:extLst>
              <a:ext uri="{FF2B5EF4-FFF2-40B4-BE49-F238E27FC236}">
                <a16:creationId xmlns:a16="http://schemas.microsoft.com/office/drawing/2014/main" id="{180F3FA8-EA1F-8C10-3986-88AC0BB5544F}"/>
              </a:ext>
            </a:extLst>
          </p:cNvPr>
          <p:cNvPicPr>
            <a:picLocks noChangeAspect="1"/>
          </p:cNvPicPr>
          <p:nvPr/>
        </p:nvPicPr>
        <p:blipFill>
          <a:blip r:embed="rId7"/>
          <a:stretch>
            <a:fillRect/>
          </a:stretch>
        </p:blipFill>
        <p:spPr>
          <a:xfrm>
            <a:off x="7648752" y="3664952"/>
            <a:ext cx="1974329" cy="266377"/>
          </a:xfrm>
          <a:prstGeom prst="rect">
            <a:avLst/>
          </a:prstGeom>
        </p:spPr>
      </p:pic>
      <p:pic>
        <p:nvPicPr>
          <p:cNvPr id="18" name="Picture 17">
            <a:extLst>
              <a:ext uri="{FF2B5EF4-FFF2-40B4-BE49-F238E27FC236}">
                <a16:creationId xmlns:a16="http://schemas.microsoft.com/office/drawing/2014/main" id="{20C93E7B-CCC4-1507-7994-DCFFD2BA0EF2}"/>
              </a:ext>
            </a:extLst>
          </p:cNvPr>
          <p:cNvPicPr>
            <a:picLocks noChangeAspect="1"/>
          </p:cNvPicPr>
          <p:nvPr/>
        </p:nvPicPr>
        <p:blipFill>
          <a:blip r:embed="rId8"/>
          <a:stretch>
            <a:fillRect/>
          </a:stretch>
        </p:blipFill>
        <p:spPr>
          <a:xfrm>
            <a:off x="7648752" y="4153204"/>
            <a:ext cx="3513641" cy="266377"/>
          </a:xfrm>
          <a:prstGeom prst="rect">
            <a:avLst/>
          </a:prstGeom>
        </p:spPr>
      </p:pic>
      <p:pic>
        <p:nvPicPr>
          <p:cNvPr id="3" name="Picture 2">
            <a:extLst>
              <a:ext uri="{FF2B5EF4-FFF2-40B4-BE49-F238E27FC236}">
                <a16:creationId xmlns:a16="http://schemas.microsoft.com/office/drawing/2014/main" id="{A19B86EF-1692-4B1D-F737-953B3EECFD6E}"/>
              </a:ext>
            </a:extLst>
          </p:cNvPr>
          <p:cNvPicPr>
            <a:picLocks noChangeAspect="1"/>
          </p:cNvPicPr>
          <p:nvPr/>
        </p:nvPicPr>
        <p:blipFill>
          <a:blip r:embed="rId9"/>
          <a:stretch>
            <a:fillRect/>
          </a:stretch>
        </p:blipFill>
        <p:spPr>
          <a:xfrm>
            <a:off x="812692" y="2058538"/>
            <a:ext cx="6472152" cy="3666885"/>
          </a:xfrm>
          <a:prstGeom prst="rect">
            <a:avLst/>
          </a:prstGeom>
        </p:spPr>
      </p:pic>
    </p:spTree>
    <p:extLst>
      <p:ext uri="{BB962C8B-B14F-4D97-AF65-F5344CB8AC3E}">
        <p14:creationId xmlns:p14="http://schemas.microsoft.com/office/powerpoint/2010/main" val="1865380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Illustrative Mathematics via Kendall Hunt Publishing </a:t>
            </a:r>
            <a:endParaRPr sz="266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66B248A-A023-6910-CBF2-8C2F68A24313}"/>
              </a:ext>
            </a:extLst>
          </p:cNvPr>
          <p:cNvSpPr txBox="1"/>
          <p:nvPr/>
        </p:nvSpPr>
        <p:spPr>
          <a:xfrm>
            <a:off x="717133" y="1004241"/>
            <a:ext cx="10842265" cy="5262979"/>
          </a:xfrm>
          <a:prstGeom prst="rect">
            <a:avLst/>
          </a:prstGeom>
          <a:noFill/>
        </p:spPr>
        <p:txBody>
          <a:bodyPr wrap="square" rtlCol="0">
            <a:spAutoFit/>
          </a:bodyPr>
          <a:lstStyle/>
          <a:p>
            <a:pPr defTabSz="609585"/>
            <a:r>
              <a:rPr lang="en-US" sz="2400" dirty="0">
                <a:solidFill>
                  <a:prstClr val="black"/>
                </a:solidFill>
                <a:latin typeface="Times New Roman" panose="02020603050405020304" pitchFamily="18" charset="0"/>
                <a:cs typeface="Times New Roman" panose="02020603050405020304" pitchFamily="18" charset="0"/>
              </a:rPr>
              <a:t>Some direct quotations from the Committee: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Alignment with prerequisite standards – all standards aligned</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Rigorous lessons and problem sets as well as questioning to facilitate deeper thinking around concepts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Provides rubrics for evaluating student responses on assessments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problems are of very high quality and leave lots of room for good mathematical discourse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warm-ups elicit the use of prior understandings and correct use of vocabulary</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Assessments looks like NJSLA questions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Assessments have problems that address the standards and make students think</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assignments that accompany the lessons are directly related to conceptual understanding</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Majority of the activities engage students in constructing viable arguments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lot of problems have procedural and conceptual components together</a:t>
            </a:r>
          </a:p>
        </p:txBody>
      </p:sp>
    </p:spTree>
    <p:extLst>
      <p:ext uri="{BB962C8B-B14F-4D97-AF65-F5344CB8AC3E}">
        <p14:creationId xmlns:p14="http://schemas.microsoft.com/office/powerpoint/2010/main" val="2071749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32603" y="471577"/>
            <a:ext cx="11373835" cy="661000"/>
          </a:xfrm>
          <a:prstGeom prst="rect">
            <a:avLst/>
          </a:prstGeom>
        </p:spPr>
        <p:txBody>
          <a:bodyPr spcFirstLastPara="1" vert="horz" wrap="square" lIns="121900" tIns="121900" rIns="121900" bIns="121900" rtlCol="0" anchor="t" anchorCtr="0">
            <a:noAutofit/>
          </a:bodyPr>
          <a:lstStyle/>
          <a:p>
            <a:pPr algn="l"/>
            <a:r>
              <a:rPr lang="en-US" sz="2667" dirty="0">
                <a:latin typeface="Times New Roman" panose="02020603050405020304" pitchFamily="18" charset="0"/>
                <a:cs typeface="Times New Roman" panose="02020603050405020304" pitchFamily="18" charset="0"/>
              </a:rPr>
              <a:t>Illustrative Mathematics via Kendall Hunt Publishing</a:t>
            </a:r>
            <a:endParaRPr sz="2667"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66B248A-A023-6910-CBF2-8C2F68A24313}"/>
              </a:ext>
            </a:extLst>
          </p:cNvPr>
          <p:cNvSpPr txBox="1"/>
          <p:nvPr/>
        </p:nvSpPr>
        <p:spPr>
          <a:xfrm>
            <a:off x="717133" y="958406"/>
            <a:ext cx="10842265" cy="5262979"/>
          </a:xfrm>
          <a:prstGeom prst="rect">
            <a:avLst/>
          </a:prstGeom>
          <a:noFill/>
        </p:spPr>
        <p:txBody>
          <a:bodyPr wrap="square" rtlCol="0">
            <a:spAutoFit/>
          </a:bodyPr>
          <a:lstStyle/>
          <a:p>
            <a:pPr defTabSz="609585"/>
            <a:r>
              <a:rPr lang="en-US" sz="2400" dirty="0">
                <a:solidFill>
                  <a:prstClr val="black"/>
                </a:solidFill>
                <a:latin typeface="Times New Roman" panose="02020603050405020304" pitchFamily="18" charset="0"/>
                <a:cs typeface="Times New Roman" panose="02020603050405020304" pitchFamily="18" charset="0"/>
              </a:rPr>
              <a:t>Some direct quotations from the Committee: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Students model with both math concepts as well as real world scenarios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Assignments lend themselves to reasoning while not detracting from the math skills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Vocabulary and math language are embedded in the lessons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Many of the questions ask the students to explain their reasoning/show work/ compare answers</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High-quality conceptual problems and discussions are built within each lesson</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progress towards fluency and procedural skills is interwoven within the student’s developing conceptual understanding</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were ample opportunities for students to engage in multi-step contextual problems to develop the mathematics of the course</a:t>
            </a:r>
          </a:p>
          <a:p>
            <a:pPr marL="380990" indent="-380990" defTabSz="609585">
              <a:buFont typeface="Wingdings" panose="05000000000000000000" pitchFamily="2" charset="2"/>
              <a:buChar cha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Activities, problem sets, and assessments require students to continuously engage in repeated reasoning</a:t>
            </a:r>
          </a:p>
        </p:txBody>
      </p:sp>
    </p:spTree>
    <p:extLst>
      <p:ext uri="{BB962C8B-B14F-4D97-AF65-F5344CB8AC3E}">
        <p14:creationId xmlns:p14="http://schemas.microsoft.com/office/powerpoint/2010/main" val="4161838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200016" y="718400"/>
            <a:ext cx="11360800" cy="943200"/>
          </a:xfrm>
          <a:prstGeom prst="rect">
            <a:avLst/>
          </a:prstGeom>
        </p:spPr>
        <p:txBody>
          <a:bodyPr spcFirstLastPara="1" vert="horz" wrap="square" lIns="121900" tIns="121900" rIns="121900" bIns="121900" rtlCol="0" anchor="t" anchorCtr="0">
            <a:noAutofit/>
          </a:bodyPr>
          <a:lstStyle/>
          <a:p>
            <a:pPr algn="l"/>
            <a:r>
              <a:rPr lang="en" sz="4000" dirty="0">
                <a:latin typeface="Times New Roman" panose="02020603050405020304" pitchFamily="18" charset="0"/>
                <a:cs typeface="Times New Roman" panose="02020603050405020304" pitchFamily="18" charset="0"/>
              </a:rPr>
              <a:t>What does it cost?</a:t>
            </a:r>
            <a:endParaRPr sz="4000" dirty="0">
              <a:latin typeface="Times New Roman" panose="02020603050405020304" pitchFamily="18" charset="0"/>
              <a:cs typeface="Times New Roman" panose="02020603050405020304" pitchFamily="18" charset="0"/>
            </a:endParaRPr>
          </a:p>
        </p:txBody>
      </p:sp>
      <p:sp>
        <p:nvSpPr>
          <p:cNvPr id="86" name="Google Shape;86;p16"/>
          <p:cNvSpPr txBox="1">
            <a:spLocks noGrp="1"/>
          </p:cNvSpPr>
          <p:nvPr>
            <p:ph type="body" idx="1"/>
          </p:nvPr>
        </p:nvSpPr>
        <p:spPr>
          <a:xfrm>
            <a:off x="831201" y="1661600"/>
            <a:ext cx="10798825" cy="5196400"/>
          </a:xfrm>
          <a:prstGeom prst="rect">
            <a:avLst/>
          </a:prstGeom>
        </p:spPr>
        <p:txBody>
          <a:bodyPr spcFirstLastPara="1" vert="horz" wrap="square" lIns="121900" tIns="121900" rIns="121900" bIns="121900" rtlCol="0" anchor="t" anchorCtr="0">
            <a:noAutofit/>
          </a:bodyPr>
          <a:lstStyle/>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Student Materials – $25 per student edition ~ $27,325</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 $19 per Algebra 1 Supports ~ $6,703</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Teacher Materials – $75 per teacher edition ~ $2,700</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 $45 per Algebra 1 Supports ~ $720</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 Class Kits vary by course ~ $7,747</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Total ~ $67,522</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Additional Costs – Shipping ~ $6,327</a:t>
            </a:r>
          </a:p>
          <a:p>
            <a:pPr marL="169329" indent="0">
              <a:buClr>
                <a:srgbClr val="000000"/>
              </a:buClr>
              <a:buSzPts val="1600"/>
              <a:buNone/>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 Professional Development ~ $16,000</a:t>
            </a:r>
            <a:endParaRPr lang="en-US" sz="3733"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Aft>
                <a:spcPts val="2133"/>
              </a:spcAft>
              <a:buNone/>
            </a:pPr>
            <a:endParaRPr dirty="0"/>
          </a:p>
        </p:txBody>
      </p:sp>
    </p:spTree>
    <p:extLst>
      <p:ext uri="{BB962C8B-B14F-4D97-AF65-F5344CB8AC3E}">
        <p14:creationId xmlns:p14="http://schemas.microsoft.com/office/powerpoint/2010/main" val="109263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000" dirty="0">
                <a:latin typeface="Times New Roman"/>
                <a:cs typeface="Times New Roman"/>
              </a:rPr>
              <a:t>The Orange Public Schools Facilities Update </a:t>
            </a:r>
          </a:p>
        </p:txBody>
      </p:sp>
      <p:sp>
        <p:nvSpPr>
          <p:cNvPr id="3" name="Subtitle 2"/>
          <p:cNvSpPr>
            <a:spLocks noGrp="1"/>
          </p:cNvSpPr>
          <p:nvPr>
            <p:ph type="subTitle" idx="1"/>
          </p:nvPr>
        </p:nvSpPr>
        <p:spPr/>
        <p:txBody>
          <a:bodyPr>
            <a:normAutofit fontScale="85000" lnSpcReduction="20000"/>
          </a:bodyPr>
          <a:lstStyle/>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Mr. Edwin Vasquez</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Manager </a:t>
            </a:r>
            <a:r>
              <a:rPr lang="en-US">
                <a:latin typeface="Times New Roman" panose="02020603050405020304" pitchFamily="18" charset="0"/>
                <a:cs typeface="Times New Roman" panose="02020603050405020304" pitchFamily="18" charset="0"/>
              </a:rPr>
              <a:t>of Facilities </a:t>
            </a:r>
            <a:endParaRPr lang="en-US" dirty="0">
              <a:latin typeface="Times New Roman" panose="02020603050405020304" pitchFamily="18" charset="0"/>
              <a:cs typeface="Times New Roman" panose="02020603050405020304" pitchFamily="18" charset="0"/>
            </a:endParaRP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September 13, 2022</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Focus Core Area Number 1-4 </a:t>
            </a:r>
          </a:p>
          <a:p>
            <a:pPr marL="0" lvl="0" indent="0" algn="ctr" rtl="0">
              <a:lnSpc>
                <a:spcPct val="90000"/>
              </a:lnSpc>
              <a:spcBef>
                <a:spcPts val="300"/>
              </a:spcBef>
              <a:spcAft>
                <a:spcPts val="0"/>
              </a:spcAft>
              <a:buClr>
                <a:srgbClr val="3F3F3F"/>
              </a:buClr>
              <a:buSzPts val="2000"/>
              <a:buFont typeface="Arial"/>
              <a:buNone/>
            </a:pPr>
            <a:r>
              <a:rPr lang="en-US" dirty="0">
                <a:latin typeface="Times New Roman" panose="02020603050405020304" pitchFamily="18" charset="0"/>
                <a:cs typeface="Times New Roman" panose="02020603050405020304" pitchFamily="18" charset="0"/>
              </a:rPr>
              <a:t>District Goal Number 3</a:t>
            </a:r>
          </a:p>
          <a:p>
            <a:pPr marL="0" lvl="0" indent="0" algn="ctr" rtl="0">
              <a:lnSpc>
                <a:spcPct val="90000"/>
              </a:lnSpc>
              <a:spcBef>
                <a:spcPts val="300"/>
              </a:spcBef>
              <a:spcAft>
                <a:spcPts val="0"/>
              </a:spcAft>
              <a:buClr>
                <a:srgbClr val="3F3F3F"/>
              </a:buClr>
              <a:buSzPts val="2000"/>
              <a:buFont typeface="Arial"/>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4" name="Google Shape;270;p12"/>
          <p:cNvPicPr preferRelativeResize="0"/>
          <p:nvPr/>
        </p:nvPicPr>
        <p:blipFill rotWithShape="1">
          <a:blip r:embed="rId2">
            <a:alphaModFix/>
          </a:blip>
          <a:srcRect l="347" r="2056" b="2"/>
          <a:stretch/>
        </p:blipFill>
        <p:spPr>
          <a:xfrm>
            <a:off x="2417197" y="3586038"/>
            <a:ext cx="1719034" cy="1803120"/>
          </a:xfrm>
          <a:prstGeom prst="rect">
            <a:avLst/>
          </a:prstGeom>
          <a:noFill/>
          <a:ln>
            <a:noFill/>
          </a:ln>
        </p:spPr>
      </p:pic>
    </p:spTree>
    <p:extLst>
      <p:ext uri="{BB962C8B-B14F-4D97-AF65-F5344CB8AC3E}">
        <p14:creationId xmlns:p14="http://schemas.microsoft.com/office/powerpoint/2010/main" val="276824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2C3B-801F-76D1-3C98-EEE004CDCFE1}"/>
              </a:ext>
            </a:extLst>
          </p:cNvPr>
          <p:cNvSpPr>
            <a:spLocks noGrp="1"/>
          </p:cNvSpPr>
          <p:nvPr>
            <p:ph type="title"/>
          </p:nvPr>
        </p:nvSpPr>
        <p:spPr/>
        <p:txBody>
          <a:bodyPr>
            <a:normAutofit fontScale="90000"/>
          </a:bodyPr>
          <a:lstStyle/>
          <a:p>
            <a:r>
              <a:rPr lang="en-US" dirty="0"/>
              <a:t>Mock Trial Program at the Orange Township Courthouse (Saturday, September 10, 2022)</a:t>
            </a:r>
          </a:p>
        </p:txBody>
      </p:sp>
      <p:sp>
        <p:nvSpPr>
          <p:cNvPr id="3" name="Content Placeholder 2">
            <a:extLst>
              <a:ext uri="{FF2B5EF4-FFF2-40B4-BE49-F238E27FC236}">
                <a16:creationId xmlns:a16="http://schemas.microsoft.com/office/drawing/2014/main" id="{BC95ADF6-3F9B-A853-8FD6-DC4B20BA4218}"/>
              </a:ext>
            </a:extLst>
          </p:cNvPr>
          <p:cNvSpPr>
            <a:spLocks noGrp="1"/>
          </p:cNvSpPr>
          <p:nvPr>
            <p:ph idx="1"/>
          </p:nvPr>
        </p:nvSpPr>
        <p:spPr/>
        <p:txBody>
          <a:bodyPr/>
          <a:lstStyle/>
          <a:p>
            <a:r>
              <a:rPr lang="en-US" sz="1800" b="0" dirty="0">
                <a:effectLst/>
                <a:latin typeface="Times New Roman" panose="02020603050405020304" pitchFamily="18" charset="0"/>
                <a:ea typeface="Times New Roman" panose="02020603050405020304" pitchFamily="18" charset="0"/>
              </a:rPr>
              <a:t>On Saturday, September 10, 2022, several students from STEM Innovation Academy of the Oranges and Orange High School participated in the City of Orange’s Mock Trial Program.  Thank you to Mayor Dwayne Warren, Esq. and Councilwoman at Large Adrienne Wooten for inviting our students.  The students were quite engaged in the case presented and were able to strategically create arguments for and against the topic of exploration.  Critical thinking skills were employed and our students were able to effectively articulate with fidelity.  Way to go students! </a:t>
            </a:r>
            <a:endParaRPr lang="en-US" sz="1800" b="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62797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FAD3B-71D4-4F5D-B825-DB658DA7B72B}"/>
              </a:ext>
            </a:extLst>
          </p:cNvPr>
          <p:cNvSpPr>
            <a:spLocks noGrp="1"/>
          </p:cNvSpPr>
          <p:nvPr>
            <p:ph type="title"/>
          </p:nvPr>
        </p:nvSpPr>
        <p:spPr/>
        <p:txBody>
          <a:bodyPr>
            <a:normAutofit fontScale="90000"/>
          </a:bodyPr>
          <a:lstStyle/>
          <a:p>
            <a:r>
              <a:rPr lang="en-US" dirty="0"/>
              <a:t>District facility Maintenance &amp; Custodial Services Updates</a:t>
            </a:r>
          </a:p>
        </p:txBody>
      </p:sp>
      <p:graphicFrame>
        <p:nvGraphicFramePr>
          <p:cNvPr id="21" name="Content Placeholder 2">
            <a:extLst>
              <a:ext uri="{FF2B5EF4-FFF2-40B4-BE49-F238E27FC236}">
                <a16:creationId xmlns:a16="http://schemas.microsoft.com/office/drawing/2014/main" id="{178D2D3E-2CD5-49E5-6AF2-9FBB9BCEDC85}"/>
              </a:ext>
            </a:extLst>
          </p:cNvPr>
          <p:cNvGraphicFramePr>
            <a:graphicFrameLocks noGrp="1"/>
          </p:cNvGraphicFramePr>
          <p:nvPr>
            <p:ph idx="1"/>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860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16B2-EE73-FA41-BD85-F7EFE8F8C099}"/>
              </a:ext>
            </a:extLst>
          </p:cNvPr>
          <p:cNvSpPr>
            <a:spLocks noGrp="1"/>
          </p:cNvSpPr>
          <p:nvPr>
            <p:ph type="title"/>
          </p:nvPr>
        </p:nvSpPr>
        <p:spPr>
          <a:xfrm>
            <a:off x="2895600" y="764373"/>
            <a:ext cx="8610600" cy="1293028"/>
          </a:xfrm>
        </p:spPr>
        <p:txBody>
          <a:bodyPr>
            <a:normAutofit/>
          </a:bodyPr>
          <a:lstStyle/>
          <a:p>
            <a:r>
              <a:rPr lang="en-US" dirty="0"/>
              <a:t>Facility Updates</a:t>
            </a:r>
            <a:endParaRPr lang="en-US"/>
          </a:p>
        </p:txBody>
      </p:sp>
      <p:graphicFrame>
        <p:nvGraphicFramePr>
          <p:cNvPr id="5" name="Content Placeholder 2">
            <a:extLst>
              <a:ext uri="{FF2B5EF4-FFF2-40B4-BE49-F238E27FC236}">
                <a16:creationId xmlns:a16="http://schemas.microsoft.com/office/drawing/2014/main" id="{5F1F1E1E-1EA9-9561-FF55-77DAFAA80DCF}"/>
              </a:ext>
            </a:extLst>
          </p:cNvPr>
          <p:cNvGraphicFramePr>
            <a:graphicFrameLocks noGrp="1"/>
          </p:cNvGraphicFramePr>
          <p:nvPr>
            <p:ph idx="1"/>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898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8992-C947-1A9F-8639-9D07ECAF1997}"/>
              </a:ext>
            </a:extLst>
          </p:cNvPr>
          <p:cNvSpPr>
            <a:spLocks noGrp="1"/>
          </p:cNvSpPr>
          <p:nvPr>
            <p:ph type="title"/>
          </p:nvPr>
        </p:nvSpPr>
        <p:spPr/>
        <p:txBody>
          <a:bodyPr/>
          <a:lstStyle/>
          <a:p>
            <a:pPr algn="ctr"/>
            <a:r>
              <a:rPr lang="en-US" dirty="0"/>
              <a:t>Facility Updates</a:t>
            </a:r>
          </a:p>
        </p:txBody>
      </p:sp>
      <p:sp>
        <p:nvSpPr>
          <p:cNvPr id="3" name="Content Placeholder 2">
            <a:extLst>
              <a:ext uri="{FF2B5EF4-FFF2-40B4-BE49-F238E27FC236}">
                <a16:creationId xmlns:a16="http://schemas.microsoft.com/office/drawing/2014/main" id="{1166740A-B67A-3479-EE39-11AC2A720AF3}"/>
              </a:ext>
            </a:extLst>
          </p:cNvPr>
          <p:cNvSpPr>
            <a:spLocks noGrp="1"/>
          </p:cNvSpPr>
          <p:nvPr>
            <p:ph idx="1"/>
          </p:nvPr>
        </p:nvSpPr>
        <p:spPr/>
        <p:txBody>
          <a:bodyPr>
            <a:normAutofit fontScale="70000" lnSpcReduction="20000"/>
          </a:bodyPr>
          <a:lstStyle/>
          <a:p>
            <a:r>
              <a:rPr lang="en-US" dirty="0"/>
              <a:t>Park Avenue School – the two circulating pumps were replaced in preparation for the winter months. </a:t>
            </a:r>
          </a:p>
          <a:p>
            <a:r>
              <a:rPr lang="en-US" dirty="0"/>
              <a:t>Heywood Avenue School -  The gymnasium floor was replaced; repairs of sidewalks and exterior stairs are still being repaired. </a:t>
            </a:r>
          </a:p>
          <a:p>
            <a:r>
              <a:rPr lang="en-US" dirty="0"/>
              <a:t>Orange High School – The Amphitheater was repaired and is in readiness </a:t>
            </a:r>
          </a:p>
          <a:p>
            <a:r>
              <a:rPr lang="en-US" dirty="0"/>
              <a:t>Orange Preparatory Academy -  All restrooms were remodeled and the interior building was painted. </a:t>
            </a:r>
          </a:p>
          <a:p>
            <a:r>
              <a:rPr lang="en-US" dirty="0"/>
              <a:t>Lincoln Avenue School – One chiller was repaired. We are awaiting parts to repair the air handlers.</a:t>
            </a:r>
          </a:p>
          <a:p>
            <a:r>
              <a:rPr lang="en-US" dirty="0"/>
              <a:t>Administration Building – The lower roof was replaced. </a:t>
            </a:r>
          </a:p>
          <a:p>
            <a:r>
              <a:rPr lang="en-US" dirty="0"/>
              <a:t>John Robert Lewis Early Childhood Center – The new playground was installed</a:t>
            </a:r>
          </a:p>
          <a:p>
            <a:r>
              <a:rPr lang="en-US" dirty="0"/>
              <a:t>Forest Street School -  The old boiler was removed and the preparation on new boiler installed was conducted.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2035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2D7F-5561-D5FC-C024-AC6DB7C8311D}"/>
              </a:ext>
            </a:extLst>
          </p:cNvPr>
          <p:cNvSpPr>
            <a:spLocks noGrp="1"/>
          </p:cNvSpPr>
          <p:nvPr>
            <p:ph type="title"/>
          </p:nvPr>
        </p:nvSpPr>
        <p:spPr>
          <a:xfrm>
            <a:off x="7790690" y="673240"/>
            <a:ext cx="3148461" cy="3446373"/>
          </a:xfrm>
          <a:noFill/>
          <a:ln w="19050">
            <a:noFill/>
            <a:prstDash val="dash"/>
          </a:ln>
        </p:spPr>
        <p:txBody>
          <a:bodyPr vert="horz" lIns="91440" tIns="45720" rIns="91440" bIns="45720" rtlCol="0" anchor="b">
            <a:normAutofit/>
          </a:bodyPr>
          <a:lstStyle/>
          <a:p>
            <a:pPr algn="l"/>
            <a:r>
              <a:rPr lang="en-US" sz="4800" dirty="0"/>
              <a:t>Orange High School</a:t>
            </a:r>
          </a:p>
        </p:txBody>
      </p:sp>
      <p:sp>
        <p:nvSpPr>
          <p:cNvPr id="3" name="Content Placeholder 2">
            <a:extLst>
              <a:ext uri="{FF2B5EF4-FFF2-40B4-BE49-F238E27FC236}">
                <a16:creationId xmlns:a16="http://schemas.microsoft.com/office/drawing/2014/main" id="{D7D73F11-A64B-FA45-F13F-AB534454B1F6}"/>
              </a:ext>
            </a:extLst>
          </p:cNvPr>
          <p:cNvSpPr>
            <a:spLocks noGrp="1"/>
          </p:cNvSpPr>
          <p:nvPr>
            <p:ph idx="1"/>
          </p:nvPr>
        </p:nvSpPr>
        <p:spPr>
          <a:xfrm>
            <a:off x="8419340" y="4119613"/>
            <a:ext cx="3148460" cy="2058765"/>
          </a:xfrm>
          <a:noFill/>
          <a:ln w="19050">
            <a:noFill/>
            <a:prstDash val="dash"/>
          </a:ln>
        </p:spPr>
        <p:txBody>
          <a:bodyPr vert="horz" lIns="91440" tIns="45720" rIns="91440" bIns="45720" rtlCol="0">
            <a:normAutofit/>
          </a:bodyPr>
          <a:lstStyle/>
          <a:p>
            <a:pPr marL="0" indent="0">
              <a:buNone/>
            </a:pPr>
            <a:r>
              <a:rPr lang="en-US" sz="2000" dirty="0"/>
              <a:t>  New Amphitheater</a:t>
            </a:r>
          </a:p>
        </p:txBody>
      </p:sp>
      <p:pic>
        <p:nvPicPr>
          <p:cNvPr id="1026" name="Picture 2">
            <a:extLst>
              <a:ext uri="{FF2B5EF4-FFF2-40B4-BE49-F238E27FC236}">
                <a16:creationId xmlns:a16="http://schemas.microsoft.com/office/drawing/2014/main" id="{674FD8A0-3B4A-69E3-0E26-92FEE0D9E3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90489" y="875697"/>
            <a:ext cx="3404405" cy="2553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83C1EE-4726-BE06-834D-50587BF7CD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05970" y="3669813"/>
            <a:ext cx="2704909" cy="202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87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085" name="Group 2064">
            <a:extLst>
              <a:ext uri="{FF2B5EF4-FFF2-40B4-BE49-F238E27FC236}">
                <a16:creationId xmlns:a16="http://schemas.microsoft.com/office/drawing/2014/main" id="{C63CB80B-4043-44A1-BA36-EBE3BC89C7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066" name="Picture 2065">
              <a:extLst>
                <a:ext uri="{FF2B5EF4-FFF2-40B4-BE49-F238E27FC236}">
                  <a16:creationId xmlns:a16="http://schemas.microsoft.com/office/drawing/2014/main" id="{2F41E688-8FFF-4281-88F3-E224AB4EEE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67" name="Rectangle 2066">
              <a:extLst>
                <a:ext uri="{FF2B5EF4-FFF2-40B4-BE49-F238E27FC236}">
                  <a16:creationId xmlns:a16="http://schemas.microsoft.com/office/drawing/2014/main" id="{464B2FFC-730B-47D0-AFD7-BEB890CF2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68" name="Picture 2067">
              <a:extLst>
                <a:ext uri="{FF2B5EF4-FFF2-40B4-BE49-F238E27FC236}">
                  <a16:creationId xmlns:a16="http://schemas.microsoft.com/office/drawing/2014/main" id="{510A73A3-4897-4277-AC99-A74B16EEAD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69" name="Picture 2068">
              <a:extLst>
                <a:ext uri="{FF2B5EF4-FFF2-40B4-BE49-F238E27FC236}">
                  <a16:creationId xmlns:a16="http://schemas.microsoft.com/office/drawing/2014/main" id="{51A863DB-304F-46AC-8E28-D03DC9A7BC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086" name="Straight Connector 2070">
            <a:extLst>
              <a:ext uri="{FF2B5EF4-FFF2-40B4-BE49-F238E27FC236}">
                <a16:creationId xmlns:a16="http://schemas.microsoft.com/office/drawing/2014/main" id="{01EA9110-C355-4792-AD56-BAA4A01235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87" name="Rectangle 2072">
            <a:extLst>
              <a:ext uri="{FF2B5EF4-FFF2-40B4-BE49-F238E27FC236}">
                <a16:creationId xmlns:a16="http://schemas.microsoft.com/office/drawing/2014/main" id="{903F3D46-B240-4C45-8D78-B59F7FA29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8" name="Group 2074">
            <a:extLst>
              <a:ext uri="{FF2B5EF4-FFF2-40B4-BE49-F238E27FC236}">
                <a16:creationId xmlns:a16="http://schemas.microsoft.com/office/drawing/2014/main" id="{EB0A706F-3BF2-4841-B449-CF02F3EBFF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076" name="Picture 2075">
              <a:extLst>
                <a:ext uri="{FF2B5EF4-FFF2-40B4-BE49-F238E27FC236}">
                  <a16:creationId xmlns:a16="http://schemas.microsoft.com/office/drawing/2014/main" id="{0F0CB589-37E7-4A0F-B368-A899293C787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77" name="Rectangle 2076">
              <a:extLst>
                <a:ext uri="{FF2B5EF4-FFF2-40B4-BE49-F238E27FC236}">
                  <a16:creationId xmlns:a16="http://schemas.microsoft.com/office/drawing/2014/main" id="{676594C7-5C81-49CF-BB5B-6D7BD820D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78" name="Picture 2077">
              <a:extLst>
                <a:ext uri="{FF2B5EF4-FFF2-40B4-BE49-F238E27FC236}">
                  <a16:creationId xmlns:a16="http://schemas.microsoft.com/office/drawing/2014/main" id="{CCA08F64-70EE-4215-9D87-FE6CFE762E7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79" name="Picture 2078">
              <a:extLst>
                <a:ext uri="{FF2B5EF4-FFF2-40B4-BE49-F238E27FC236}">
                  <a16:creationId xmlns:a16="http://schemas.microsoft.com/office/drawing/2014/main" id="{8F8CBEF8-F9B8-4B1B-8666-581D44C929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6148AEE-AB8A-9A23-C650-D6B07184AEE7}"/>
              </a:ext>
            </a:extLst>
          </p:cNvPr>
          <p:cNvSpPr>
            <a:spLocks noGrp="1"/>
          </p:cNvSpPr>
          <p:nvPr>
            <p:ph type="title"/>
          </p:nvPr>
        </p:nvSpPr>
        <p:spPr>
          <a:xfrm>
            <a:off x="1083849" y="1041401"/>
            <a:ext cx="4624276" cy="2345264"/>
          </a:xfrm>
        </p:spPr>
        <p:txBody>
          <a:bodyPr vert="horz" lIns="91440" tIns="45720" rIns="91440" bIns="45720" rtlCol="0" anchor="b">
            <a:normAutofit/>
          </a:bodyPr>
          <a:lstStyle/>
          <a:p>
            <a:r>
              <a:rPr lang="en-US" kern="1200" cap="none">
                <a:ln w="3175" cmpd="sng">
                  <a:noFill/>
                </a:ln>
                <a:solidFill>
                  <a:schemeClr val="tx1">
                    <a:lumMod val="85000"/>
                    <a:lumOff val="15000"/>
                  </a:schemeClr>
                </a:solidFill>
                <a:effectLst/>
                <a:latin typeface="+mj-lt"/>
                <a:ea typeface="+mj-ea"/>
                <a:cs typeface="+mj-cs"/>
              </a:rPr>
              <a:t>Heywood Avenue School</a:t>
            </a:r>
          </a:p>
        </p:txBody>
      </p:sp>
      <p:sp>
        <p:nvSpPr>
          <p:cNvPr id="2060" name="Content Placeholder 2059">
            <a:extLst>
              <a:ext uri="{FF2B5EF4-FFF2-40B4-BE49-F238E27FC236}">
                <a16:creationId xmlns:a16="http://schemas.microsoft.com/office/drawing/2014/main" id="{10983091-9C47-4456-339C-1F66EA4AD011}"/>
              </a:ext>
            </a:extLst>
          </p:cNvPr>
          <p:cNvSpPr>
            <a:spLocks noGrp="1"/>
          </p:cNvSpPr>
          <p:nvPr>
            <p:ph idx="1"/>
          </p:nvPr>
        </p:nvSpPr>
        <p:spPr>
          <a:xfrm>
            <a:off x="1081623" y="3657597"/>
            <a:ext cx="4628728" cy="2079174"/>
          </a:xfrm>
        </p:spPr>
        <p:txBody>
          <a:bodyPr vert="horz" lIns="91440" tIns="45720" rIns="91440" bIns="45720" rtlCol="0" anchor="t">
            <a:normAutofit/>
          </a:bodyPr>
          <a:lstStyle/>
          <a:p>
            <a:pPr marL="0" indent="0" algn="ctr">
              <a:buNone/>
            </a:pPr>
            <a:r>
              <a:rPr lang="en-US" sz="2000">
                <a:solidFill>
                  <a:schemeClr val="tx1"/>
                </a:solidFill>
              </a:rPr>
              <a:t>New Gymnasium Floor </a:t>
            </a:r>
          </a:p>
        </p:txBody>
      </p:sp>
      <p:cxnSp>
        <p:nvCxnSpPr>
          <p:cNvPr id="2089" name="Straight Connector 2080">
            <a:extLst>
              <a:ext uri="{FF2B5EF4-FFF2-40B4-BE49-F238E27FC236}">
                <a16:creationId xmlns:a16="http://schemas.microsoft.com/office/drawing/2014/main" id="{44715CA4-49A1-435D-92A4-6882CA1598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84307" y="3522131"/>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2090" name="Rectangle 2082">
            <a:extLst>
              <a:ext uri="{FF2B5EF4-FFF2-40B4-BE49-F238E27FC236}">
                <a16:creationId xmlns:a16="http://schemas.microsoft.com/office/drawing/2014/main" id="{A65E1EFD-4EC1-47C9-A20B-70F7D2157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438" y="1092199"/>
            <a:ext cx="4996197" cy="4644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B7522975-45DA-C77B-7D9B-0928DC24508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29" r="6" b="6"/>
          <a:stretch/>
        </p:blipFill>
        <p:spPr bwMode="auto">
          <a:xfrm>
            <a:off x="6249817" y="1256501"/>
            <a:ext cx="2247451" cy="1713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A61F998-0A70-5CD4-0A30-E5C20F1DF56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920" r="-4" b="-4"/>
          <a:stretch/>
        </p:blipFill>
        <p:spPr bwMode="auto">
          <a:xfrm>
            <a:off x="6249816" y="3132475"/>
            <a:ext cx="2247451" cy="24399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707F401-261F-52E1-42D8-A5CCDC0CE70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770" r="-3" b="-3"/>
          <a:stretch/>
        </p:blipFill>
        <p:spPr bwMode="auto">
          <a:xfrm>
            <a:off x="8659947" y="1256501"/>
            <a:ext cx="2253309" cy="24768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0E90FA8-30F0-4D2F-04D0-5C2D69E8212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476" r="30929"/>
          <a:stretch/>
        </p:blipFill>
        <p:spPr bwMode="auto">
          <a:xfrm>
            <a:off x="8661347" y="3890702"/>
            <a:ext cx="2251908" cy="168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090" name="Group 3089">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091" name="Picture 3090">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92" name="Rectangle 3091">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093" name="Picture 3092">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094" name="Picture 3093">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096" name="Straight Connector 3095">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098" name="Rectangle 3097">
            <a:extLst>
              <a:ext uri="{FF2B5EF4-FFF2-40B4-BE49-F238E27FC236}">
                <a16:creationId xmlns:a16="http://schemas.microsoft.com/office/drawing/2014/main" id="{A337249F-C4EB-4A52-BDE3-F18428B6F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0" name="Group 3099">
            <a:extLst>
              <a:ext uri="{FF2B5EF4-FFF2-40B4-BE49-F238E27FC236}">
                <a16:creationId xmlns:a16="http://schemas.microsoft.com/office/drawing/2014/main" id="{49A468AB-6529-4F96-AEFC-6AD6595A60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101" name="Picture 3100">
              <a:extLst>
                <a:ext uri="{FF2B5EF4-FFF2-40B4-BE49-F238E27FC236}">
                  <a16:creationId xmlns:a16="http://schemas.microsoft.com/office/drawing/2014/main" id="{0089A79C-A8AE-442E-815D-D80E125F028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02" name="Rectangle 3101">
              <a:extLst>
                <a:ext uri="{FF2B5EF4-FFF2-40B4-BE49-F238E27FC236}">
                  <a16:creationId xmlns:a16="http://schemas.microsoft.com/office/drawing/2014/main" id="{890B674B-E10A-4763-8BFE-1786B1FAA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03" name="Picture 3102">
              <a:extLst>
                <a:ext uri="{FF2B5EF4-FFF2-40B4-BE49-F238E27FC236}">
                  <a16:creationId xmlns:a16="http://schemas.microsoft.com/office/drawing/2014/main" id="{673A63F5-7024-4E54-BD0F-915548E06F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04" name="Picture 3103">
              <a:extLst>
                <a:ext uri="{FF2B5EF4-FFF2-40B4-BE49-F238E27FC236}">
                  <a16:creationId xmlns:a16="http://schemas.microsoft.com/office/drawing/2014/main" id="{33196DA7-E2F9-4856-9E0A-8C0429A3AD9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8FDEB17-CCF3-4545-678C-20F7DC99DD95}"/>
              </a:ext>
            </a:extLst>
          </p:cNvPr>
          <p:cNvSpPr>
            <a:spLocks noGrp="1"/>
          </p:cNvSpPr>
          <p:nvPr>
            <p:ph type="title"/>
          </p:nvPr>
        </p:nvSpPr>
        <p:spPr>
          <a:xfrm>
            <a:off x="8013290" y="1041401"/>
            <a:ext cx="3079006" cy="2345264"/>
          </a:xfrm>
        </p:spPr>
        <p:txBody>
          <a:bodyPr vert="horz" lIns="91440" tIns="45720" rIns="91440" bIns="45720" rtlCol="0" anchor="b">
            <a:normAutofit/>
          </a:bodyPr>
          <a:lstStyle/>
          <a:p>
            <a:pPr>
              <a:lnSpc>
                <a:spcPct val="90000"/>
              </a:lnSpc>
            </a:pPr>
            <a:r>
              <a:rPr lang="en-US" sz="3800" kern="1200" cap="none" dirty="0">
                <a:ln w="3175" cmpd="sng">
                  <a:noFill/>
                </a:ln>
                <a:solidFill>
                  <a:schemeClr val="tx1">
                    <a:lumMod val="85000"/>
                    <a:lumOff val="15000"/>
                  </a:schemeClr>
                </a:solidFill>
                <a:effectLst/>
                <a:latin typeface="+mj-lt"/>
                <a:ea typeface="+mj-ea"/>
                <a:cs typeface="+mj-cs"/>
              </a:rPr>
              <a:t>John Robert Lewis Early Childhood Center </a:t>
            </a:r>
          </a:p>
        </p:txBody>
      </p:sp>
      <p:sp>
        <p:nvSpPr>
          <p:cNvPr id="3085" name="Content Placeholder 3079">
            <a:extLst>
              <a:ext uri="{FF2B5EF4-FFF2-40B4-BE49-F238E27FC236}">
                <a16:creationId xmlns:a16="http://schemas.microsoft.com/office/drawing/2014/main" id="{AF5FFCB5-7993-017E-8886-7478B959907F}"/>
              </a:ext>
            </a:extLst>
          </p:cNvPr>
          <p:cNvSpPr>
            <a:spLocks noGrp="1"/>
          </p:cNvSpPr>
          <p:nvPr>
            <p:ph idx="1"/>
          </p:nvPr>
        </p:nvSpPr>
        <p:spPr>
          <a:xfrm>
            <a:off x="7999431" y="3657596"/>
            <a:ext cx="3092865" cy="1933463"/>
          </a:xfrm>
        </p:spPr>
        <p:txBody>
          <a:bodyPr vert="horz" lIns="91440" tIns="45720" rIns="91440" bIns="45720" rtlCol="0" anchor="t">
            <a:normAutofit/>
          </a:bodyPr>
          <a:lstStyle/>
          <a:p>
            <a:pPr marL="0" indent="0" algn="ctr">
              <a:buNone/>
            </a:pPr>
            <a:r>
              <a:rPr lang="en-US" sz="2100">
                <a:solidFill>
                  <a:schemeClr val="tx1"/>
                </a:solidFill>
              </a:rPr>
              <a:t>New Playground </a:t>
            </a:r>
          </a:p>
        </p:txBody>
      </p:sp>
      <p:sp>
        <p:nvSpPr>
          <p:cNvPr id="3106" name="Rectangle 3105">
            <a:extLst>
              <a:ext uri="{FF2B5EF4-FFF2-40B4-BE49-F238E27FC236}">
                <a16:creationId xmlns:a16="http://schemas.microsoft.com/office/drawing/2014/main" id="{409C719A-3811-4E19-B117-AE520049C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70509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DCB3C2A4-F08B-8CAB-DA84-910E3A33D44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150" b="40576"/>
          <a:stretch/>
        </p:blipFill>
        <p:spPr bwMode="auto">
          <a:xfrm>
            <a:off x="1259058" y="1253744"/>
            <a:ext cx="6099175" cy="22539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95BACCC-9FD7-C90C-00CD-621F78417B2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809" r="2" b="42834"/>
          <a:stretch/>
        </p:blipFill>
        <p:spPr bwMode="auto">
          <a:xfrm>
            <a:off x="1259185" y="3509771"/>
            <a:ext cx="6099048" cy="2120561"/>
          </a:xfrm>
          <a:prstGeom prst="rect">
            <a:avLst/>
          </a:prstGeom>
          <a:noFill/>
          <a:extLst>
            <a:ext uri="{909E8E84-426E-40DD-AFC4-6F175D3DCCD1}">
              <a14:hiddenFill xmlns:a14="http://schemas.microsoft.com/office/drawing/2010/main">
                <a:solidFill>
                  <a:srgbClr val="FFFFFF"/>
                </a:solidFill>
              </a14:hiddenFill>
            </a:ext>
          </a:extLst>
        </p:spPr>
      </p:pic>
      <p:cxnSp>
        <p:nvCxnSpPr>
          <p:cNvPr id="3108" name="Straight Connector 3107">
            <a:extLst>
              <a:ext uri="{FF2B5EF4-FFF2-40B4-BE49-F238E27FC236}">
                <a16:creationId xmlns:a16="http://schemas.microsoft.com/office/drawing/2014/main" id="{2CD6C93C-4E39-45E2-8C6B-9AA31159FD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49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9" name="Group 4108">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110" name="Picture 4109">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11" name="Rectangle 4110">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12" name="Picture 4111">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13" name="Picture 4112">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3415F38-C87E-70E1-A4EF-559B1F99942B}"/>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400" dirty="0"/>
              <a:t>Orange Preparatory Academy Of Inquiry and Innovation </a:t>
            </a:r>
          </a:p>
        </p:txBody>
      </p:sp>
      <p:cxnSp>
        <p:nvCxnSpPr>
          <p:cNvPr id="4115" name="Straight Connector 4114">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4102" name="Content Placeholder 4101">
            <a:extLst>
              <a:ext uri="{FF2B5EF4-FFF2-40B4-BE49-F238E27FC236}">
                <a16:creationId xmlns:a16="http://schemas.microsoft.com/office/drawing/2014/main" id="{924BED6F-2697-6B13-CAD9-9679F838FDF9}"/>
              </a:ext>
            </a:extLst>
          </p:cNvPr>
          <p:cNvSpPr>
            <a:spLocks noGrp="1"/>
          </p:cNvSpPr>
          <p:nvPr>
            <p:ph idx="1"/>
          </p:nvPr>
        </p:nvSpPr>
        <p:spPr>
          <a:xfrm>
            <a:off x="1295401" y="2493774"/>
            <a:ext cx="3660057" cy="3382094"/>
          </a:xfrm>
        </p:spPr>
        <p:txBody>
          <a:bodyPr vert="horz" lIns="91440" tIns="45720" rIns="91440" bIns="45720" rtlCol="0">
            <a:normAutofit/>
          </a:bodyPr>
          <a:lstStyle/>
          <a:p>
            <a:pPr marL="0" indent="0" algn="ctr">
              <a:buNone/>
            </a:pPr>
            <a:r>
              <a:rPr lang="en-US" sz="1600"/>
              <a:t>Recarpeted the Media Center</a:t>
            </a:r>
          </a:p>
        </p:txBody>
      </p:sp>
      <p:pic>
        <p:nvPicPr>
          <p:cNvPr id="4098" name="Picture 2">
            <a:extLst>
              <a:ext uri="{FF2B5EF4-FFF2-40B4-BE49-F238E27FC236}">
                <a16:creationId xmlns:a16="http://schemas.microsoft.com/office/drawing/2014/main" id="{A35F6911-4F80-AE84-CB11-451826B5FA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61" r="2" b="29635"/>
          <a:stretch/>
        </p:blipFill>
        <p:spPr bwMode="auto">
          <a:xfrm>
            <a:off x="5418668" y="982131"/>
            <a:ext cx="5469466" cy="4893735"/>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44" name="Rectangle 5143">
            <a:extLst>
              <a:ext uri="{FF2B5EF4-FFF2-40B4-BE49-F238E27FC236}">
                <a16:creationId xmlns:a16="http://schemas.microsoft.com/office/drawing/2014/main" id="{1D39ECD8-0E3E-43C1-9E56-3604E9A15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46" name="Group 5145">
            <a:extLst>
              <a:ext uri="{FF2B5EF4-FFF2-40B4-BE49-F238E27FC236}">
                <a16:creationId xmlns:a16="http://schemas.microsoft.com/office/drawing/2014/main" id="{1B592F0F-402B-4FF5-BC6B-00A024655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147" name="Picture 5146">
              <a:extLst>
                <a:ext uri="{FF2B5EF4-FFF2-40B4-BE49-F238E27FC236}">
                  <a16:creationId xmlns:a16="http://schemas.microsoft.com/office/drawing/2014/main" id="{8EF0DA20-3B85-45BF-BA3A-BFB1E8447C8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48" name="Rectangle 5147">
              <a:extLst>
                <a:ext uri="{FF2B5EF4-FFF2-40B4-BE49-F238E27FC236}">
                  <a16:creationId xmlns:a16="http://schemas.microsoft.com/office/drawing/2014/main" id="{8777C3F1-A465-43B3-85B0-DD54F9F15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49" name="Picture 5148">
              <a:extLst>
                <a:ext uri="{FF2B5EF4-FFF2-40B4-BE49-F238E27FC236}">
                  <a16:creationId xmlns:a16="http://schemas.microsoft.com/office/drawing/2014/main" id="{1DB29FDA-E291-482E-AAF5-3E0C5C3214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150" name="Picture 5149">
              <a:extLst>
                <a:ext uri="{FF2B5EF4-FFF2-40B4-BE49-F238E27FC236}">
                  <a16:creationId xmlns:a16="http://schemas.microsoft.com/office/drawing/2014/main" id="{00024A88-E45C-43D3-B94F-346AF518B1C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5142D73-3D61-7B12-9A92-9F63250855D9}"/>
              </a:ext>
            </a:extLst>
          </p:cNvPr>
          <p:cNvSpPr>
            <a:spLocks noGrp="1"/>
          </p:cNvSpPr>
          <p:nvPr>
            <p:ph type="title"/>
          </p:nvPr>
        </p:nvSpPr>
        <p:spPr>
          <a:xfrm>
            <a:off x="1170564" y="982132"/>
            <a:ext cx="4561069" cy="1416721"/>
          </a:xfrm>
        </p:spPr>
        <p:txBody>
          <a:bodyPr>
            <a:normAutofit/>
          </a:bodyPr>
          <a:lstStyle/>
          <a:p>
            <a:pPr>
              <a:lnSpc>
                <a:spcPct val="90000"/>
              </a:lnSpc>
            </a:pPr>
            <a:r>
              <a:rPr lang="en-US" sz="3100"/>
              <a:t>Orange Preparatory Academy of Inquiry and Innovation </a:t>
            </a:r>
          </a:p>
        </p:txBody>
      </p:sp>
      <p:cxnSp>
        <p:nvCxnSpPr>
          <p:cNvPr id="5152" name="Straight Connector 5151">
            <a:extLst>
              <a:ext uri="{FF2B5EF4-FFF2-40B4-BE49-F238E27FC236}">
                <a16:creationId xmlns:a16="http://schemas.microsoft.com/office/drawing/2014/main" id="{DFBD34B5-7777-4A8A-8ED2-97A4A3C27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5139" name="Content Placeholder 5129">
            <a:extLst>
              <a:ext uri="{FF2B5EF4-FFF2-40B4-BE49-F238E27FC236}">
                <a16:creationId xmlns:a16="http://schemas.microsoft.com/office/drawing/2014/main" id="{6D0DBCDD-EBF2-40C7-9C83-4BCB0E4AC8A9}"/>
              </a:ext>
            </a:extLst>
          </p:cNvPr>
          <p:cNvSpPr>
            <a:spLocks noGrp="1"/>
          </p:cNvSpPr>
          <p:nvPr>
            <p:ph idx="1"/>
          </p:nvPr>
        </p:nvSpPr>
        <p:spPr>
          <a:xfrm>
            <a:off x="1167385" y="2556932"/>
            <a:ext cx="4567427" cy="3318936"/>
          </a:xfrm>
        </p:spPr>
        <p:txBody>
          <a:bodyPr>
            <a:normAutofit/>
          </a:bodyPr>
          <a:lstStyle/>
          <a:p>
            <a:r>
              <a:rPr lang="en-US" sz="1800"/>
              <a:t>Few pictures of the restroom being remodeled, stairwells being painted, and the gymnasium being painted. The anticipated date of usage of the gymnasium will be September 24</a:t>
            </a:r>
            <a:r>
              <a:rPr lang="en-US" sz="1800" baseline="30000"/>
              <a:t>th</a:t>
            </a:r>
            <a:r>
              <a:rPr lang="en-US" sz="1800"/>
              <a:t> as the flooring is the last component of the project. The flooring was a School Development Authority Project.</a:t>
            </a:r>
          </a:p>
        </p:txBody>
      </p:sp>
      <p:pic>
        <p:nvPicPr>
          <p:cNvPr id="5126" name="Picture 6">
            <a:extLst>
              <a:ext uri="{FF2B5EF4-FFF2-40B4-BE49-F238E27FC236}">
                <a16:creationId xmlns:a16="http://schemas.microsoft.com/office/drawing/2014/main" id="{781AA0E5-7E80-A504-28D7-B70FC3820AB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928" r="6" b="14675"/>
          <a:stretch/>
        </p:blipFill>
        <p:spPr bwMode="auto">
          <a:xfrm>
            <a:off x="6093447" y="821175"/>
            <a:ext cx="2584054" cy="2494531"/>
          </a:xfrm>
          <a:prstGeom prst="rect">
            <a:avLst/>
          </a:prstGeom>
          <a:noFill/>
          <a:extLst>
            <a:ext uri="{909E8E84-426E-40DD-AFC4-6F175D3DCCD1}">
              <a14:hiddenFill xmlns:a14="http://schemas.microsoft.com/office/drawing/2010/main">
                <a:solidFill>
                  <a:srgbClr val="FFFFFF"/>
                </a:solidFill>
              </a14:hiddenFill>
            </a:ext>
          </a:extLst>
        </p:spPr>
      </p:pic>
      <p:sp>
        <p:nvSpPr>
          <p:cNvPr id="5154" name="Rectangle 5153">
            <a:extLst>
              <a:ext uri="{FF2B5EF4-FFF2-40B4-BE49-F238E27FC236}">
                <a16:creationId xmlns:a16="http://schemas.microsoft.com/office/drawing/2014/main" id="{018F8D27-BFDB-4BF9-A512-FF930275B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98021D8A-D3F0-1761-8361-1810BD2EA90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503" r="2" b="10971"/>
          <a:stretch/>
        </p:blipFill>
        <p:spPr bwMode="auto">
          <a:xfrm>
            <a:off x="8855486" y="821175"/>
            <a:ext cx="2510350" cy="24945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6AD51E9-7C09-31D1-48DF-907BCD8796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9667" b="25016"/>
          <a:stretch/>
        </p:blipFill>
        <p:spPr bwMode="auto">
          <a:xfrm>
            <a:off x="6093448" y="3453833"/>
            <a:ext cx="5264080" cy="247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71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569A-8E72-4617-9DFA-EB11D96FE882}"/>
              </a:ext>
            </a:extLst>
          </p:cNvPr>
          <p:cNvSpPr>
            <a:spLocks noGrp="1"/>
          </p:cNvSpPr>
          <p:nvPr>
            <p:ph type="title"/>
          </p:nvPr>
        </p:nvSpPr>
        <p:spPr>
          <a:xfrm>
            <a:off x="2186153" y="764373"/>
            <a:ext cx="9320048" cy="1293028"/>
          </a:xfrm>
        </p:spPr>
        <p:txBody>
          <a:bodyPr>
            <a:normAutofit/>
          </a:bodyPr>
          <a:lstStyle/>
          <a:p>
            <a:r>
              <a:rPr lang="en-US" dirty="0">
                <a:solidFill>
                  <a:schemeClr val="tx1"/>
                </a:solidFill>
              </a:rPr>
              <a:t>In the Month of September  2022</a:t>
            </a:r>
          </a:p>
        </p:txBody>
      </p:sp>
      <p:sp>
        <p:nvSpPr>
          <p:cNvPr id="3" name="Content Placeholder 2">
            <a:extLst>
              <a:ext uri="{FF2B5EF4-FFF2-40B4-BE49-F238E27FC236}">
                <a16:creationId xmlns:a16="http://schemas.microsoft.com/office/drawing/2014/main" id="{21CB5239-D8B9-4733-9D8B-47FDC4FE5A2A}"/>
              </a:ext>
            </a:extLst>
          </p:cNvPr>
          <p:cNvSpPr>
            <a:spLocks noGrp="1"/>
          </p:cNvSpPr>
          <p:nvPr>
            <p:ph idx="1"/>
          </p:nvPr>
        </p:nvSpPr>
        <p:spPr>
          <a:xfrm>
            <a:off x="685800" y="2743200"/>
            <a:ext cx="10820400" cy="3475485"/>
          </a:xfrm>
        </p:spPr>
        <p:txBody>
          <a:bodyPr>
            <a:normAutofit/>
          </a:bodyPr>
          <a:lstStyle/>
          <a:p>
            <a:r>
              <a:rPr lang="en-US" dirty="0"/>
              <a:t>The team and I will continue to meet with the Schools Development Authority and Terminal Construction alongside the School Business Administrator, Mr. Jason Ballard in order to keep the district up to date with the ongoing progress of the Orange HS renovation project. </a:t>
            </a:r>
          </a:p>
          <a:p>
            <a:endParaRPr lang="en-US" dirty="0"/>
          </a:p>
        </p:txBody>
      </p:sp>
    </p:spTree>
    <p:extLst>
      <p:ext uri="{BB962C8B-B14F-4D97-AF65-F5344CB8AC3E}">
        <p14:creationId xmlns:p14="http://schemas.microsoft.com/office/powerpoint/2010/main" val="1345818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BE6BB26-C9D9-4ADA-B220-2C8F54C19688}"/>
              </a:ext>
            </a:extLst>
          </p:cNvPr>
          <p:cNvSpPr>
            <a:spLocks noGrp="1"/>
          </p:cNvSpPr>
          <p:nvPr>
            <p:ph type="title"/>
          </p:nvPr>
        </p:nvSpPr>
        <p:spPr>
          <a:xfrm>
            <a:off x="1295402" y="982132"/>
            <a:ext cx="3660056" cy="1325373"/>
          </a:xfrm>
        </p:spPr>
        <p:txBody>
          <a:bodyPr anchor="b">
            <a:normAutofit/>
          </a:bodyPr>
          <a:lstStyle/>
          <a:p>
            <a:r>
              <a:rPr lang="en-US" sz="2800">
                <a:solidFill>
                  <a:srgbClr val="262626"/>
                </a:solidFill>
              </a:rPr>
              <a:t>Reminder from the Office of Facilities </a:t>
            </a:r>
          </a:p>
        </p:txBody>
      </p:sp>
      <p:cxnSp>
        <p:nvCxnSpPr>
          <p:cNvPr id="20" name="Straight Connector 19">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BD2C995-FFA5-4AD7-8A7F-98F447F635DD}"/>
              </a:ext>
            </a:extLst>
          </p:cNvPr>
          <p:cNvSpPr>
            <a:spLocks noGrp="1"/>
          </p:cNvSpPr>
          <p:nvPr>
            <p:ph idx="1"/>
          </p:nvPr>
        </p:nvSpPr>
        <p:spPr>
          <a:xfrm>
            <a:off x="1295401" y="2493774"/>
            <a:ext cx="3660057" cy="3382094"/>
          </a:xfrm>
        </p:spPr>
        <p:txBody>
          <a:bodyPr>
            <a:normAutofit/>
          </a:bodyPr>
          <a:lstStyle/>
          <a:p>
            <a:pPr algn="ctr"/>
            <a:r>
              <a:rPr lang="en-US" sz="1600">
                <a:solidFill>
                  <a:srgbClr val="262626"/>
                </a:solidFill>
                <a:latin typeface="+mn-lt"/>
              </a:rPr>
              <a:t>We will continue to update the community, staff, and Board of Education Members of all progress.</a:t>
            </a:r>
          </a:p>
          <a:p>
            <a:pPr algn="ctr"/>
            <a:r>
              <a:rPr lang="en-US" sz="1600">
                <a:solidFill>
                  <a:srgbClr val="262626"/>
                </a:solidFill>
                <a:latin typeface="+mn-lt"/>
              </a:rPr>
              <a:t>The health and safety of staff and students are at the apex of all facilities undertakings.  </a:t>
            </a:r>
          </a:p>
          <a:p>
            <a:pPr algn="ctr"/>
            <a:endParaRPr lang="en-US" sz="1600">
              <a:solidFill>
                <a:srgbClr val="262626"/>
              </a:solidFill>
            </a:endParaRPr>
          </a:p>
        </p:txBody>
      </p:sp>
      <p:pic>
        <p:nvPicPr>
          <p:cNvPr id="7" name="Graphic 6" descr="Classroom">
            <a:extLst>
              <a:ext uri="{FF2B5EF4-FFF2-40B4-BE49-F238E27FC236}">
                <a16:creationId xmlns:a16="http://schemas.microsoft.com/office/drawing/2014/main" id="{9CD4D365-1A33-00CE-D440-B4CFB94C30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6533" y="982131"/>
            <a:ext cx="4893735"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66642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2264229" y="1584885"/>
            <a:ext cx="7663543" cy="1844116"/>
          </a:xfrm>
          <a:prstGeom prst="rect">
            <a:avLst/>
          </a:prstGeom>
        </p:spPr>
        <p:txBody>
          <a:bodyPr spcFirstLastPara="1" vert="horz" wrap="square" lIns="121900" tIns="121900" rIns="121900" bIns="121900" rtlCol="0" anchor="b" anchorCtr="0">
            <a:noAutofit/>
          </a:bodyPr>
          <a:lstStyle/>
          <a:p>
            <a:pPr>
              <a:spcBef>
                <a:spcPts val="0"/>
              </a:spcBef>
            </a:pPr>
            <a:br>
              <a:rPr lang="en" b="0" dirty="0"/>
            </a:br>
            <a:r>
              <a:rPr lang="en" sz="4800" dirty="0"/>
              <a:t> </a:t>
            </a:r>
            <a:r>
              <a:rPr lang="en" sz="2533" dirty="0"/>
              <a:t>Honors Biology, Honors Chemistry, Honors Environmental Science, Honors Physics, &amp; AP Chemistry</a:t>
            </a:r>
            <a:endParaRPr sz="2533" dirty="0"/>
          </a:p>
          <a:p>
            <a:pPr>
              <a:spcBef>
                <a:spcPts val="0"/>
              </a:spcBef>
            </a:pPr>
            <a:r>
              <a:rPr lang="en" sz="2533" dirty="0"/>
              <a:t>Curricular Resources </a:t>
            </a:r>
            <a:br>
              <a:rPr lang="en" sz="2533" dirty="0"/>
            </a:br>
            <a:r>
              <a:rPr lang="en" sz="2533" dirty="0"/>
              <a:t>via Savvas Learning Company</a:t>
            </a:r>
            <a:endParaRPr sz="2533" dirty="0"/>
          </a:p>
        </p:txBody>
      </p:sp>
      <p:sp>
        <p:nvSpPr>
          <p:cNvPr id="67" name="Google Shape;67;p13"/>
          <p:cNvSpPr txBox="1">
            <a:spLocks noGrp="1"/>
          </p:cNvSpPr>
          <p:nvPr>
            <p:ph type="subTitle" idx="1"/>
          </p:nvPr>
        </p:nvSpPr>
        <p:spPr>
          <a:xfrm>
            <a:off x="2646599" y="3619549"/>
            <a:ext cx="6898800" cy="1778383"/>
          </a:xfrm>
          <a:prstGeom prst="rect">
            <a:avLst/>
          </a:prstGeom>
        </p:spPr>
        <p:txBody>
          <a:bodyPr spcFirstLastPara="1" vert="horz" wrap="square" lIns="121900" tIns="121900" rIns="121900" bIns="121900" rtlCol="0" anchor="t" anchorCtr="0">
            <a:noAutofit/>
          </a:bodyPr>
          <a:lstStyle/>
          <a:p>
            <a:pPr>
              <a:spcBef>
                <a:spcPts val="0"/>
              </a:spcBef>
              <a:spcAft>
                <a:spcPts val="0"/>
              </a:spcAft>
            </a:pPr>
            <a:endParaRPr sz="2400" dirty="0"/>
          </a:p>
          <a:p>
            <a:pPr>
              <a:spcBef>
                <a:spcPts val="0"/>
              </a:spcBef>
              <a:spcAft>
                <a:spcPts val="0"/>
              </a:spcAft>
            </a:pPr>
            <a:r>
              <a:rPr lang="en" sz="2400" dirty="0"/>
              <a:t>David Scutari</a:t>
            </a:r>
            <a:endParaRPr sz="2400" dirty="0"/>
          </a:p>
          <a:p>
            <a:pPr>
              <a:spcBef>
                <a:spcPts val="0"/>
              </a:spcBef>
              <a:spcAft>
                <a:spcPts val="0"/>
              </a:spcAft>
            </a:pPr>
            <a:r>
              <a:rPr lang="en" sz="2400" dirty="0"/>
              <a:t>Executive Director, Office of STEM-Focused Learning </a:t>
            </a:r>
          </a:p>
          <a:p>
            <a:pPr>
              <a:spcBef>
                <a:spcPts val="0"/>
              </a:spcBef>
              <a:spcAft>
                <a:spcPts val="0"/>
              </a:spcAft>
            </a:pPr>
            <a:r>
              <a:rPr lang="en" sz="2400" dirty="0"/>
              <a:t>September 13, 2022</a:t>
            </a:r>
            <a:endParaRPr sz="2400" dirty="0"/>
          </a:p>
          <a:p>
            <a:pPr>
              <a:spcBef>
                <a:spcPts val="0"/>
              </a:spcBef>
              <a:spcAft>
                <a:spcPts val="0"/>
              </a:spcAft>
            </a:pPr>
            <a:endParaRPr dirty="0"/>
          </a:p>
        </p:txBody>
      </p:sp>
      <p:pic>
        <p:nvPicPr>
          <p:cNvPr id="4" name="Google Shape;202;p1"/>
          <p:cNvPicPr preferRelativeResize="0"/>
          <p:nvPr/>
        </p:nvPicPr>
        <p:blipFill rotWithShape="1">
          <a:blip r:embed="rId3">
            <a:alphaModFix/>
          </a:blip>
          <a:srcRect l="347" r="2056" b="2"/>
          <a:stretch/>
        </p:blipFill>
        <p:spPr>
          <a:xfrm>
            <a:off x="230038" y="4508741"/>
            <a:ext cx="1886309" cy="211992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9"/>
          <p:cNvSpPr txBox="1">
            <a:spLocks noGrp="1"/>
          </p:cNvSpPr>
          <p:nvPr>
            <p:ph type="title"/>
          </p:nvPr>
        </p:nvSpPr>
        <p:spPr>
          <a:xfrm>
            <a:off x="1466849" y="1209674"/>
            <a:ext cx="9527117" cy="8275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4320"/>
              <a:buFont typeface="Lustria"/>
              <a:buNone/>
            </a:pPr>
            <a:r>
              <a:rPr lang="en-US" sz="2500" dirty="0"/>
              <a:t>Reminder:  The Orange App</a:t>
            </a:r>
            <a:br>
              <a:rPr lang="en-US" sz="2500" dirty="0"/>
            </a:br>
            <a:r>
              <a:rPr lang="en-US" sz="2500" dirty="0"/>
              <a:t>Have you signed up?</a:t>
            </a:r>
            <a:br>
              <a:rPr lang="en-US" sz="2500" dirty="0"/>
            </a:br>
            <a:r>
              <a:rPr lang="en-US" sz="2500" dirty="0"/>
              <a:t>You know I am sending blasts out for folks to sign up…Stay Tuned  </a:t>
            </a:r>
            <a:endParaRPr sz="2500" dirty="0"/>
          </a:p>
        </p:txBody>
      </p:sp>
      <p:pic>
        <p:nvPicPr>
          <p:cNvPr id="539" name="Google Shape;539;p49" descr="Backpack flyer template.jpg"/>
          <p:cNvPicPr preferRelativeResize="0">
            <a:picLocks noGrp="1"/>
          </p:cNvPicPr>
          <p:nvPr>
            <p:ph type="body" idx="1"/>
          </p:nvPr>
        </p:nvPicPr>
        <p:blipFill rotWithShape="1">
          <a:blip r:embed="rId3">
            <a:alphaModFix/>
          </a:blip>
          <a:srcRect l="-67648" r="-67648"/>
          <a:stretch/>
        </p:blipFill>
        <p:spPr>
          <a:xfrm>
            <a:off x="1200151" y="2513611"/>
            <a:ext cx="9793817" cy="369045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8536-174C-3832-3DB7-6FE0A004C6F2}"/>
              </a:ext>
            </a:extLst>
          </p:cNvPr>
          <p:cNvSpPr>
            <a:spLocks noGrp="1"/>
          </p:cNvSpPr>
          <p:nvPr>
            <p:ph type="title"/>
          </p:nvPr>
        </p:nvSpPr>
        <p:spPr>
          <a:xfrm>
            <a:off x="746234" y="982132"/>
            <a:ext cx="10531366" cy="1303867"/>
          </a:xfrm>
        </p:spPr>
        <p:txBody>
          <a:bodyPr>
            <a:normAutofit fontScale="90000"/>
          </a:bodyPr>
          <a:lstStyle/>
          <a:p>
            <a:r>
              <a:rPr lang="en-US" dirty="0"/>
              <a:t>Reminder:  School Times for Staff and Students </a:t>
            </a:r>
            <a:br>
              <a:rPr lang="en-US" dirty="0"/>
            </a:br>
            <a:r>
              <a:rPr lang="en-US" dirty="0"/>
              <a:t>SY 2022-2023</a:t>
            </a:r>
          </a:p>
        </p:txBody>
      </p:sp>
      <p:graphicFrame>
        <p:nvGraphicFramePr>
          <p:cNvPr id="4" name="Content Placeholder 3">
            <a:extLst>
              <a:ext uri="{FF2B5EF4-FFF2-40B4-BE49-F238E27FC236}">
                <a16:creationId xmlns:a16="http://schemas.microsoft.com/office/drawing/2014/main" id="{0A6D3C88-8451-0D52-39FB-534406E16C35}"/>
              </a:ext>
            </a:extLst>
          </p:cNvPr>
          <p:cNvGraphicFramePr>
            <a:graphicFrameLocks noGrp="1"/>
          </p:cNvGraphicFramePr>
          <p:nvPr>
            <p:ph idx="1"/>
            <p:extLst>
              <p:ext uri="{D42A27DB-BD31-4B8C-83A1-F6EECF244321}">
                <p14:modId xmlns:p14="http://schemas.microsoft.com/office/powerpoint/2010/main" val="3760074255"/>
              </p:ext>
            </p:extLst>
          </p:nvPr>
        </p:nvGraphicFramePr>
        <p:xfrm>
          <a:off x="1923393" y="2575034"/>
          <a:ext cx="8481850" cy="3300833"/>
        </p:xfrm>
        <a:graphic>
          <a:graphicData uri="http://schemas.openxmlformats.org/drawingml/2006/table">
            <a:tbl>
              <a:tblPr firstRow="1" firstCol="1" bandRow="1">
                <a:tableStyleId>{5C22544A-7EE6-4342-B048-85BDC9FD1C3A}</a:tableStyleId>
              </a:tblPr>
              <a:tblGrid>
                <a:gridCol w="1696370">
                  <a:extLst>
                    <a:ext uri="{9D8B030D-6E8A-4147-A177-3AD203B41FA5}">
                      <a16:colId xmlns:a16="http://schemas.microsoft.com/office/drawing/2014/main" val="821881131"/>
                    </a:ext>
                  </a:extLst>
                </a:gridCol>
                <a:gridCol w="1696370">
                  <a:extLst>
                    <a:ext uri="{9D8B030D-6E8A-4147-A177-3AD203B41FA5}">
                      <a16:colId xmlns:a16="http://schemas.microsoft.com/office/drawing/2014/main" val="17700132"/>
                    </a:ext>
                  </a:extLst>
                </a:gridCol>
                <a:gridCol w="1696370">
                  <a:extLst>
                    <a:ext uri="{9D8B030D-6E8A-4147-A177-3AD203B41FA5}">
                      <a16:colId xmlns:a16="http://schemas.microsoft.com/office/drawing/2014/main" val="3058635280"/>
                    </a:ext>
                  </a:extLst>
                </a:gridCol>
                <a:gridCol w="1696370">
                  <a:extLst>
                    <a:ext uri="{9D8B030D-6E8A-4147-A177-3AD203B41FA5}">
                      <a16:colId xmlns:a16="http://schemas.microsoft.com/office/drawing/2014/main" val="889607995"/>
                    </a:ext>
                  </a:extLst>
                </a:gridCol>
                <a:gridCol w="1696370">
                  <a:extLst>
                    <a:ext uri="{9D8B030D-6E8A-4147-A177-3AD203B41FA5}">
                      <a16:colId xmlns:a16="http://schemas.microsoft.com/office/drawing/2014/main" val="2984257130"/>
                    </a:ext>
                  </a:extLst>
                </a:gridCol>
              </a:tblGrid>
              <a:tr h="412604">
                <a:tc>
                  <a:txBody>
                    <a:bodyPr/>
                    <a:lstStyle/>
                    <a:p>
                      <a:pPr marL="0" marR="0" algn="ctr"/>
                      <a:r>
                        <a:rPr lang="en-US" sz="1000">
                          <a:effectLst/>
                        </a:rPr>
                        <a:t>School Level</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Arrival Time for Students</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Arrival Time for Staff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End Time for Students</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End Time for Staff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7778379"/>
                  </a:ext>
                </a:extLst>
              </a:tr>
              <a:tr h="618906">
                <a:tc>
                  <a:txBody>
                    <a:bodyPr/>
                    <a:lstStyle/>
                    <a:p>
                      <a:pPr marL="0" marR="0" algn="ctr"/>
                      <a:r>
                        <a:rPr lang="en-US" sz="1000">
                          <a:effectLst/>
                        </a:rPr>
                        <a:t>Elementary Level (Including Pre-Kindergarten)</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8:30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8:20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3:00 PM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3:10 PM </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76192616"/>
                  </a:ext>
                </a:extLst>
              </a:tr>
              <a:tr h="412604">
                <a:tc>
                  <a:txBody>
                    <a:bodyPr/>
                    <a:lstStyle/>
                    <a:p>
                      <a:pPr marL="0" marR="0" algn="ctr"/>
                      <a:r>
                        <a:rPr lang="en-US" sz="1000">
                          <a:effectLst/>
                        </a:rPr>
                        <a:t>Orange High School </a:t>
                      </a:r>
                    </a:p>
                    <a:p>
                      <a:pPr marL="0" marR="0" algn="ct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8:20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8:05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2:40 PM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2:55 PM</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67856505"/>
                  </a:ext>
                </a:extLst>
              </a:tr>
              <a:tr h="618906">
                <a:tc>
                  <a:txBody>
                    <a:bodyPr/>
                    <a:lstStyle/>
                    <a:p>
                      <a:pPr marL="0" marR="0" algn="ctr"/>
                      <a:r>
                        <a:rPr lang="en-US" sz="1000">
                          <a:effectLst/>
                        </a:rPr>
                        <a:t>Orange Preparatory Academy of Inquiry and Innovation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8:25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8:15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2:50 PM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3:05 PM</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3767872"/>
                  </a:ext>
                </a:extLst>
              </a:tr>
              <a:tr h="825209">
                <a:tc>
                  <a:txBody>
                    <a:bodyPr/>
                    <a:lstStyle/>
                    <a:p>
                      <a:pPr marL="0" marR="0" algn="ctr"/>
                      <a:r>
                        <a:rPr lang="en-US" sz="1000">
                          <a:effectLst/>
                        </a:rPr>
                        <a:t>STEM Innovation Academy of the Oranges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8:20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8:15 AM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Mondays 2:20 PM for Teacher Professional Development</a:t>
                      </a:r>
                    </a:p>
                    <a:p>
                      <a:pPr marL="0" marR="0" algn="ctr"/>
                      <a:r>
                        <a:rPr lang="en-US" sz="1000">
                          <a:effectLst/>
                        </a:rPr>
                        <a:t>Tues – Fri 3:30 PM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4PM*</a:t>
                      </a:r>
                      <a:br>
                        <a:rPr lang="en-US" sz="1000">
                          <a:effectLst/>
                        </a:rPr>
                      </a:br>
                      <a:br>
                        <a:rPr lang="en-US" sz="1000">
                          <a:effectLst/>
                        </a:rPr>
                      </a:br>
                      <a:r>
                        <a:rPr lang="en-US" sz="1000">
                          <a:effectLst/>
                        </a:rPr>
                        <a:t>*includes stipend</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8845429"/>
                  </a:ext>
                </a:extLst>
              </a:tr>
              <a:tr h="412604">
                <a:tc>
                  <a:txBody>
                    <a:bodyPr/>
                    <a:lstStyle/>
                    <a:p>
                      <a:pPr marL="0" marR="0" algn="ctr"/>
                      <a:r>
                        <a:rPr lang="en-US" sz="1000">
                          <a:effectLst/>
                        </a:rPr>
                        <a:t>Twilight Program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3:30 PM*</a:t>
                      </a:r>
                    </a:p>
                    <a:p>
                      <a:pPr marL="0" marR="0" algn="ctr"/>
                      <a:r>
                        <a:rPr lang="en-US" sz="1000">
                          <a:effectLst/>
                        </a:rPr>
                        <a:t>*3:00 PM - lunch</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3:00 PM</a:t>
                      </a:r>
                    </a:p>
                    <a:p>
                      <a:pPr marL="0" marR="0" algn="ct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a:effectLst/>
                        </a:rPr>
                        <a:t>7:30 PM</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r>
                        <a:rPr lang="en-US" sz="1000" dirty="0">
                          <a:effectLst/>
                        </a:rPr>
                        <a:t>7:30 PM</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1654322"/>
                  </a:ext>
                </a:extLst>
              </a:tr>
            </a:tbl>
          </a:graphicData>
        </a:graphic>
      </p:graphicFrame>
    </p:spTree>
    <p:extLst>
      <p:ext uri="{BB962C8B-B14F-4D97-AF65-F5344CB8AC3E}">
        <p14:creationId xmlns:p14="http://schemas.microsoft.com/office/powerpoint/2010/main" val="119577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7"/>
          <p:cNvSpPr txBox="1"/>
          <p:nvPr/>
        </p:nvSpPr>
        <p:spPr>
          <a:xfrm>
            <a:off x="406400" y="1763504"/>
            <a:ext cx="5530000" cy="4752400"/>
          </a:xfrm>
          <a:prstGeom prst="rect">
            <a:avLst/>
          </a:prstGeom>
          <a:solidFill>
            <a:srgbClr val="FFFFFF"/>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4267" b="1" u="sng" dirty="0">
                <a:solidFill>
                  <a:schemeClr val="dk1"/>
                </a:solidFill>
                <a:latin typeface="Lustria"/>
                <a:ea typeface="Lustria"/>
                <a:cs typeface="Lustria"/>
                <a:sym typeface="Lustria"/>
              </a:rPr>
              <a:t>Social Media Hashtags:</a:t>
            </a:r>
            <a:endParaRPr sz="4800" dirty="0">
              <a:solidFill>
                <a:schemeClr val="dk1"/>
              </a:solidFill>
              <a:latin typeface="Lustria"/>
              <a:ea typeface="Lustria"/>
              <a:cs typeface="Lustria"/>
              <a:sym typeface="Lustria"/>
            </a:endParaRPr>
          </a:p>
          <a:p>
            <a:pPr marL="0" marR="0" lvl="0" indent="0" algn="ctr" rtl="0">
              <a:spcBef>
                <a:spcPts val="0"/>
              </a:spcBef>
              <a:spcAft>
                <a:spcPts val="0"/>
              </a:spcAft>
              <a:buNone/>
            </a:pPr>
            <a:r>
              <a:rPr lang="en-US" sz="4800" dirty="0">
                <a:solidFill>
                  <a:schemeClr val="dk1"/>
                </a:solidFill>
                <a:latin typeface="Lustria"/>
                <a:ea typeface="Lustria"/>
                <a:cs typeface="Lustria"/>
                <a:sym typeface="Lustria"/>
              </a:rPr>
              <a:t>#GoodtoGreat</a:t>
            </a:r>
            <a:endParaRPr dirty="0"/>
          </a:p>
          <a:p>
            <a:pPr marL="0" marR="0" lvl="0" indent="0" algn="ctr" rtl="0">
              <a:spcBef>
                <a:spcPts val="0"/>
              </a:spcBef>
              <a:spcAft>
                <a:spcPts val="0"/>
              </a:spcAft>
              <a:buNone/>
            </a:pPr>
            <a:r>
              <a:rPr lang="en-US" sz="4000" dirty="0">
                <a:solidFill>
                  <a:schemeClr val="dk1"/>
                </a:solidFill>
                <a:latin typeface="Lustria"/>
                <a:ea typeface="Lustria"/>
                <a:cs typeface="Lustria"/>
                <a:sym typeface="Lustria"/>
              </a:rPr>
              <a:t>#MovingintoGreatness</a:t>
            </a:r>
            <a:endParaRPr sz="4000" dirty="0"/>
          </a:p>
          <a:p>
            <a:pPr marL="0" marR="0" lvl="0" indent="0" algn="ctr" rtl="0">
              <a:spcBef>
                <a:spcPts val="0"/>
              </a:spcBef>
              <a:spcAft>
                <a:spcPts val="0"/>
              </a:spcAft>
              <a:buNone/>
            </a:pPr>
            <a:r>
              <a:rPr lang="en-US" sz="4800" dirty="0">
                <a:solidFill>
                  <a:schemeClr val="dk1"/>
                </a:solidFill>
                <a:latin typeface="Lustria"/>
                <a:ea typeface="Lustria"/>
                <a:cs typeface="Lustria"/>
                <a:sym typeface="Lustria"/>
              </a:rPr>
              <a:t>#OrangeStrong</a:t>
            </a:r>
            <a:endParaRPr dirty="0"/>
          </a:p>
          <a:p>
            <a:pPr marL="0" marR="0" lvl="0" indent="0" algn="l" rtl="0">
              <a:spcBef>
                <a:spcPts val="0"/>
              </a:spcBef>
              <a:spcAft>
                <a:spcPts val="0"/>
              </a:spcAft>
              <a:buNone/>
            </a:pPr>
            <a:br>
              <a:rPr lang="en-US" sz="4267" dirty="0">
                <a:solidFill>
                  <a:schemeClr val="dk1"/>
                </a:solidFill>
                <a:latin typeface="Lustria"/>
                <a:ea typeface="Lustria"/>
                <a:cs typeface="Lustria"/>
                <a:sym typeface="Lustria"/>
              </a:rPr>
            </a:br>
            <a:endParaRPr sz="2400" dirty="0">
              <a:solidFill>
                <a:srgbClr val="0B5394"/>
              </a:solidFill>
              <a:latin typeface="Source Sans Pro"/>
              <a:ea typeface="Source Sans Pro"/>
              <a:cs typeface="Source Sans Pro"/>
              <a:sym typeface="Source Sans Pro"/>
            </a:endParaRPr>
          </a:p>
        </p:txBody>
      </p:sp>
      <p:sp>
        <p:nvSpPr>
          <p:cNvPr id="591" name="Google Shape;591;p57"/>
          <p:cNvSpPr txBox="1"/>
          <p:nvPr/>
        </p:nvSpPr>
        <p:spPr>
          <a:xfrm>
            <a:off x="0" y="172403"/>
            <a:ext cx="12192000" cy="884237"/>
          </a:xfrm>
          <a:prstGeom prst="rect">
            <a:avLst/>
          </a:prstGeom>
          <a:solidFill>
            <a:srgbClr val="FFFFFF"/>
          </a:solidFill>
          <a:ln>
            <a:noFill/>
          </a:ln>
        </p:spPr>
        <p:txBody>
          <a:bodyPr spcFirstLastPara="1" wrap="square" lIns="121900" tIns="60925" rIns="121900" bIns="60925" anchor="t" anchorCtr="0">
            <a:noAutofit/>
          </a:bodyPr>
          <a:lstStyle/>
          <a:p>
            <a:pPr marL="0" marR="0" lvl="0" indent="0" algn="ctr" rtl="0">
              <a:spcBef>
                <a:spcPts val="0"/>
              </a:spcBef>
              <a:spcAft>
                <a:spcPts val="0"/>
              </a:spcAft>
              <a:buNone/>
            </a:pPr>
            <a:r>
              <a:rPr lang="en-US" sz="5333" b="1" dirty="0">
                <a:solidFill>
                  <a:schemeClr val="dk1"/>
                </a:solidFill>
                <a:latin typeface="Source Sans Pro"/>
                <a:ea typeface="Source Sans Pro"/>
                <a:cs typeface="Source Sans Pro"/>
                <a:sym typeface="Source Sans Pro"/>
              </a:rPr>
              <a:t>Orange Public Schools Social Media</a:t>
            </a:r>
            <a:endParaRPr sz="5333" b="1" dirty="0">
              <a:solidFill>
                <a:schemeClr val="dk1"/>
              </a:solidFill>
              <a:latin typeface="Source Sans Pro"/>
              <a:ea typeface="Source Sans Pro"/>
              <a:cs typeface="Source Sans Pro"/>
              <a:sym typeface="Source Sans Pro"/>
            </a:endParaRPr>
          </a:p>
        </p:txBody>
      </p:sp>
      <p:sp>
        <p:nvSpPr>
          <p:cNvPr id="592" name="Google Shape;592;p57"/>
          <p:cNvSpPr txBox="1"/>
          <p:nvPr/>
        </p:nvSpPr>
        <p:spPr>
          <a:xfrm>
            <a:off x="6226047" y="1763504"/>
            <a:ext cx="5714940" cy="4752400"/>
          </a:xfrm>
          <a:prstGeom prst="rect">
            <a:avLst/>
          </a:prstGeom>
          <a:solidFill>
            <a:srgbClr val="FFFFFF"/>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br>
              <a:rPr lang="en-US" sz="4267" dirty="0">
                <a:solidFill>
                  <a:schemeClr val="dk1"/>
                </a:solidFill>
                <a:latin typeface="Lustria"/>
                <a:ea typeface="Lustria"/>
                <a:cs typeface="Lustria"/>
                <a:sym typeface="Lustria"/>
              </a:rPr>
            </a:br>
            <a:endParaRPr sz="2400" dirty="0">
              <a:solidFill>
                <a:srgbClr val="0B5394"/>
              </a:solidFill>
              <a:latin typeface="Source Sans Pro"/>
              <a:ea typeface="Source Sans Pro"/>
              <a:cs typeface="Source Sans Pro"/>
              <a:sym typeface="Source Sans Pro"/>
            </a:endParaRPr>
          </a:p>
        </p:txBody>
      </p:sp>
      <p:sp>
        <p:nvSpPr>
          <p:cNvPr id="593" name="Google Shape;593;p57"/>
          <p:cNvSpPr/>
          <p:nvPr/>
        </p:nvSpPr>
        <p:spPr>
          <a:xfrm>
            <a:off x="6339336" y="1778668"/>
            <a:ext cx="5772653" cy="3323987"/>
          </a:xfrm>
          <a:prstGeom prst="rect">
            <a:avLst/>
          </a:prstGeom>
          <a:noFill/>
          <a:ln>
            <a:noFill/>
          </a:ln>
        </p:spPr>
        <p:txBody>
          <a:bodyPr spcFirstLastPara="1" wrap="square" lIns="121900" tIns="60950" rIns="121900" bIns="60950" anchor="ctr" anchorCtr="0">
            <a:spAutoFit/>
          </a:bodyPr>
          <a:lstStyle/>
          <a:p>
            <a:pPr marL="0" marR="0" lvl="0" indent="0" algn="ctr" rtl="0">
              <a:spcBef>
                <a:spcPts val="0"/>
              </a:spcBef>
              <a:spcAft>
                <a:spcPts val="0"/>
              </a:spcAft>
              <a:buNone/>
            </a:pPr>
            <a:r>
              <a:rPr lang="en-US" sz="4800" b="1" u="sng" dirty="0">
                <a:solidFill>
                  <a:srgbClr val="000000"/>
                </a:solidFill>
                <a:latin typeface="Arial"/>
                <a:ea typeface="Arial"/>
                <a:cs typeface="Arial"/>
                <a:sym typeface="Arial"/>
              </a:rPr>
              <a:t>Follow us:</a:t>
            </a:r>
            <a:endParaRPr sz="4800" dirty="0">
              <a:solidFill>
                <a:schemeClr val="dk1"/>
              </a:solidFill>
              <a:latin typeface="Lustria"/>
              <a:ea typeface="Lustria"/>
              <a:cs typeface="Lustria"/>
              <a:sym typeface="Lustria"/>
            </a:endParaRPr>
          </a:p>
          <a:p>
            <a:pPr marL="0" marR="0" lvl="0" indent="0" algn="l" rtl="0">
              <a:spcBef>
                <a:spcPts val="0"/>
              </a:spcBef>
              <a:spcAft>
                <a:spcPts val="0"/>
              </a:spcAft>
              <a:buNone/>
            </a:pPr>
            <a:r>
              <a:rPr lang="en-US" sz="3200" dirty="0">
                <a:solidFill>
                  <a:srgbClr val="000000"/>
                </a:solidFill>
                <a:latin typeface="Arial"/>
                <a:ea typeface="Arial"/>
                <a:cs typeface="Arial"/>
                <a:sym typeface="Arial"/>
              </a:rPr>
              <a:t>  </a:t>
            </a:r>
            <a:r>
              <a:rPr lang="en-US" sz="3200" dirty="0">
                <a:solidFill>
                  <a:schemeClr val="dk1"/>
                </a:solidFill>
                <a:latin typeface="Calibri"/>
                <a:ea typeface="Calibri"/>
                <a:cs typeface="Calibri"/>
                <a:sym typeface="Calibri"/>
              </a:rPr>
              <a:t>-</a:t>
            </a:r>
            <a:r>
              <a:rPr lang="en-US" sz="3200" dirty="0">
                <a:solidFill>
                  <a:srgbClr val="000000"/>
                </a:solidFill>
                <a:latin typeface="Calibri"/>
                <a:ea typeface="Calibri"/>
                <a:cs typeface="Calibri"/>
                <a:sym typeface="Calibri"/>
              </a:rPr>
              <a:t> </a:t>
            </a:r>
            <a:r>
              <a:rPr lang="en-US" sz="3200" dirty="0">
                <a:solidFill>
                  <a:schemeClr val="dk1"/>
                </a:solidFill>
                <a:latin typeface="Calibri"/>
                <a:ea typeface="Calibri"/>
                <a:cs typeface="Calibri"/>
                <a:sym typeface="Calibri"/>
              </a:rPr>
              <a:t>Orange Public School District</a:t>
            </a:r>
            <a:r>
              <a:rPr lang="en-US" sz="3200" dirty="0">
                <a:solidFill>
                  <a:srgbClr val="000000"/>
                </a:solidFill>
                <a:latin typeface="Calibri"/>
                <a:ea typeface="Calibri"/>
                <a:cs typeface="Calibri"/>
                <a:sym typeface="Calibri"/>
              </a:rPr>
              <a:t>  </a:t>
            </a:r>
            <a:r>
              <a:rPr lang="en-US" sz="1867" dirty="0">
                <a:solidFill>
                  <a:srgbClr val="000000"/>
                </a:solidFill>
                <a:latin typeface="Calibri"/>
                <a:ea typeface="Calibri"/>
                <a:cs typeface="Calibri"/>
                <a:sym typeface="Calibri"/>
              </a:rPr>
              <a:t> </a:t>
            </a:r>
            <a:r>
              <a:rPr lang="en-US" sz="3200" dirty="0">
                <a:solidFill>
                  <a:srgbClr val="000000"/>
                </a:solidFill>
                <a:latin typeface="Calibri"/>
                <a:ea typeface="Calibri"/>
                <a:cs typeface="Calibri"/>
                <a:sym typeface="Calibri"/>
              </a:rPr>
              <a:t>      </a:t>
            </a:r>
            <a:endParaRPr dirty="0"/>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   - </a:t>
            </a:r>
            <a:r>
              <a:rPr lang="en-US" sz="2933" dirty="0">
                <a:solidFill>
                  <a:srgbClr val="000000"/>
                </a:solidFill>
                <a:latin typeface="Calibri"/>
                <a:ea typeface="Calibri"/>
                <a:cs typeface="Calibri"/>
                <a:sym typeface="Calibri"/>
              </a:rPr>
              <a:t>@</a:t>
            </a:r>
            <a:r>
              <a:rPr lang="en-US" sz="3200" dirty="0">
                <a:solidFill>
                  <a:schemeClr val="dk1"/>
                </a:solidFill>
                <a:latin typeface="Calibri"/>
                <a:ea typeface="Calibri"/>
                <a:cs typeface="Calibri"/>
                <a:sym typeface="Calibri"/>
              </a:rPr>
              <a:t>ops_district</a:t>
            </a:r>
            <a:endParaRPr sz="1200" dirty="0">
              <a:solidFill>
                <a:schemeClr val="dk1"/>
              </a:solidFill>
              <a:latin typeface="Lustria"/>
              <a:ea typeface="Lustria"/>
              <a:cs typeface="Lustria"/>
              <a:sym typeface="Lustria"/>
            </a:endParaRPr>
          </a:p>
          <a:p>
            <a:pPr marL="0" marR="0" lvl="0" indent="0" algn="l" rtl="0">
              <a:spcBef>
                <a:spcPts val="0"/>
              </a:spcBef>
              <a:spcAft>
                <a:spcPts val="0"/>
              </a:spcAft>
              <a:buNone/>
            </a:pPr>
            <a:r>
              <a:rPr lang="en-US" sz="3200" dirty="0">
                <a:solidFill>
                  <a:srgbClr val="000000"/>
                </a:solidFill>
                <a:latin typeface="Calibri"/>
                <a:ea typeface="Calibri"/>
                <a:cs typeface="Calibri"/>
                <a:sym typeface="Calibri"/>
              </a:rPr>
              <a:t>  </a:t>
            </a:r>
            <a:r>
              <a:rPr lang="en-US" sz="1733" dirty="0">
                <a:solidFill>
                  <a:srgbClr val="000000"/>
                </a:solidFill>
                <a:latin typeface="Calibri"/>
                <a:ea typeface="Calibri"/>
                <a:cs typeface="Calibri"/>
                <a:sym typeface="Calibri"/>
              </a:rPr>
              <a:t>  </a:t>
            </a:r>
            <a:r>
              <a:rPr lang="en-US" sz="3200" dirty="0">
                <a:solidFill>
                  <a:srgbClr val="000000"/>
                </a:solidFill>
                <a:latin typeface="Calibri"/>
                <a:ea typeface="Calibri"/>
                <a:cs typeface="Calibri"/>
                <a:sym typeface="Calibri"/>
              </a:rPr>
              <a:t>- opsdistrict</a:t>
            </a:r>
            <a:endParaRPr sz="1200" dirty="0">
              <a:solidFill>
                <a:schemeClr val="dk1"/>
              </a:solidFill>
              <a:latin typeface="Lustria"/>
              <a:ea typeface="Lustria"/>
              <a:cs typeface="Lustria"/>
              <a:sym typeface="Lustria"/>
            </a:endParaRPr>
          </a:p>
          <a:p>
            <a:pPr marL="0" marR="0" lvl="0" indent="0" algn="l" rtl="0">
              <a:spcBef>
                <a:spcPts val="0"/>
              </a:spcBef>
              <a:spcAft>
                <a:spcPts val="0"/>
              </a:spcAft>
              <a:buNone/>
            </a:pPr>
            <a:r>
              <a:rPr lang="en-US" sz="3200" dirty="0">
                <a:solidFill>
                  <a:srgbClr val="000000"/>
                </a:solidFill>
                <a:latin typeface="Calibri"/>
                <a:ea typeface="Calibri"/>
                <a:cs typeface="Calibri"/>
                <a:sym typeface="Calibri"/>
              </a:rPr>
              <a:t>   - Orange Public School District</a:t>
            </a:r>
            <a:br>
              <a:rPr lang="en-US" sz="3200" dirty="0">
                <a:solidFill>
                  <a:srgbClr val="000000"/>
                </a:solidFill>
                <a:latin typeface="Calibri"/>
                <a:ea typeface="Calibri"/>
                <a:cs typeface="Calibri"/>
                <a:sym typeface="Calibri"/>
              </a:rPr>
            </a:br>
            <a:endParaRPr sz="3200" dirty="0">
              <a:solidFill>
                <a:srgbClr val="000000"/>
              </a:solidFill>
              <a:latin typeface="Calibri"/>
              <a:ea typeface="Calibri"/>
              <a:cs typeface="Calibri"/>
              <a:sym typeface="Calibri"/>
            </a:endParaRPr>
          </a:p>
        </p:txBody>
      </p:sp>
      <p:pic>
        <p:nvPicPr>
          <p:cNvPr id="594" name="Google Shape;594;p57" descr="https://lh6.googleusercontent.com/mbnygOkDFU_k62dfwPA7PzgtCQmM0TgPcNtcrELlKckUARnzq8Fsln7-eYClW1_AVW6lGEdaXN4T1bcA7W6sc0dhL0QUapcVWmECDlQOfPk2en_WY9ubmRJgXXrMKUQ2U2ZGyLwW"/>
          <p:cNvPicPr preferRelativeResize="0"/>
          <p:nvPr/>
        </p:nvPicPr>
        <p:blipFill rotWithShape="1">
          <a:blip r:embed="rId3">
            <a:alphaModFix/>
          </a:blip>
          <a:srcRect/>
          <a:stretch/>
        </p:blipFill>
        <p:spPr>
          <a:xfrm>
            <a:off x="6339336" y="2684405"/>
            <a:ext cx="304800" cy="304800"/>
          </a:xfrm>
          <a:prstGeom prst="rect">
            <a:avLst/>
          </a:prstGeom>
          <a:noFill/>
          <a:ln>
            <a:noFill/>
          </a:ln>
        </p:spPr>
      </p:pic>
      <p:pic>
        <p:nvPicPr>
          <p:cNvPr id="595" name="Google Shape;595;p57" descr="https://lh3.googleusercontent.com/P8YDXmIFDNT1WX7uvxPG59-XRPw2sfOp4MhFMDupZOilOWuXtXgwyzF-lBg8J5BooQTiDJlv08_ZILuKoD2Q2a81jY-Ysszu4yR5L7kqSiLhgRoCVLhYBkwP8lMKW5lhfelV3J4C"/>
          <p:cNvPicPr preferRelativeResize="0"/>
          <p:nvPr/>
        </p:nvPicPr>
        <p:blipFill rotWithShape="1">
          <a:blip r:embed="rId4">
            <a:alphaModFix/>
          </a:blip>
          <a:srcRect/>
          <a:stretch/>
        </p:blipFill>
        <p:spPr>
          <a:xfrm>
            <a:off x="6339336" y="3160265"/>
            <a:ext cx="304800" cy="304800"/>
          </a:xfrm>
          <a:prstGeom prst="rect">
            <a:avLst/>
          </a:prstGeom>
          <a:noFill/>
          <a:ln>
            <a:noFill/>
          </a:ln>
        </p:spPr>
      </p:pic>
      <p:pic>
        <p:nvPicPr>
          <p:cNvPr id="596" name="Google Shape;596;p57" descr="https://lh6.googleusercontent.com/fdAN0YSrzDa_awJl8Ga40ObaVR5-WM98Y6cCyM-3S3mrqxutqhVpPj05EWk8AhjNbeceryr-RzgoKhLKSi7NPZMT4jufHcVM9RlxlMrKx31p0XszCqMi3u-WWiPGfRZLo6YVJJLc"/>
          <p:cNvPicPr preferRelativeResize="0"/>
          <p:nvPr/>
        </p:nvPicPr>
        <p:blipFill rotWithShape="1">
          <a:blip r:embed="rId5">
            <a:alphaModFix/>
          </a:blip>
          <a:srcRect/>
          <a:stretch/>
        </p:blipFill>
        <p:spPr>
          <a:xfrm>
            <a:off x="6364736" y="3779448"/>
            <a:ext cx="279400" cy="279400"/>
          </a:xfrm>
          <a:prstGeom prst="rect">
            <a:avLst/>
          </a:prstGeom>
          <a:noFill/>
          <a:ln>
            <a:noFill/>
          </a:ln>
        </p:spPr>
      </p:pic>
      <p:pic>
        <p:nvPicPr>
          <p:cNvPr id="597" name="Google Shape;597;p57"/>
          <p:cNvPicPr preferRelativeResize="0"/>
          <p:nvPr/>
        </p:nvPicPr>
        <p:blipFill rotWithShape="1">
          <a:blip r:embed="rId6">
            <a:alphaModFix/>
          </a:blip>
          <a:srcRect/>
          <a:stretch/>
        </p:blipFill>
        <p:spPr>
          <a:xfrm>
            <a:off x="6339337" y="4150042"/>
            <a:ext cx="414076" cy="414076"/>
          </a:xfrm>
          <a:prstGeom prst="rect">
            <a:avLst/>
          </a:prstGeom>
          <a:noFill/>
          <a:ln>
            <a:noFill/>
          </a:ln>
        </p:spPr>
      </p:pic>
      <p:pic>
        <p:nvPicPr>
          <p:cNvPr id="598" name="Google Shape;598;p57"/>
          <p:cNvPicPr preferRelativeResize="0"/>
          <p:nvPr/>
        </p:nvPicPr>
        <p:blipFill rotWithShape="1">
          <a:blip r:embed="rId7">
            <a:alphaModFix/>
          </a:blip>
          <a:srcRect/>
          <a:stretch/>
        </p:blipFill>
        <p:spPr>
          <a:xfrm>
            <a:off x="8630023" y="4839447"/>
            <a:ext cx="1320805" cy="13208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26151" y="616369"/>
            <a:ext cx="11360800" cy="943200"/>
          </a:xfrm>
          <a:prstGeom prst="rect">
            <a:avLst/>
          </a:prstGeom>
        </p:spPr>
        <p:txBody>
          <a:bodyPr spcFirstLastPara="1" vert="horz" wrap="square" lIns="121900" tIns="121900" rIns="121900" bIns="121900" rtlCol="0" anchor="t" anchorCtr="0">
            <a:noAutofit/>
          </a:bodyPr>
          <a:lstStyle/>
          <a:p>
            <a:pPr algn="l"/>
            <a:r>
              <a:rPr lang="en" dirty="0"/>
              <a:t>Why now?</a:t>
            </a:r>
            <a:endParaRPr dirty="0"/>
          </a:p>
        </p:txBody>
      </p:sp>
      <p:sp>
        <p:nvSpPr>
          <p:cNvPr id="73" name="Google Shape;73;p14"/>
          <p:cNvSpPr txBox="1"/>
          <p:nvPr/>
        </p:nvSpPr>
        <p:spPr>
          <a:xfrm>
            <a:off x="883533" y="1463200"/>
            <a:ext cx="8734800" cy="3720400"/>
          </a:xfrm>
          <a:prstGeom prst="rect">
            <a:avLst/>
          </a:prstGeom>
          <a:noFill/>
          <a:ln>
            <a:noFill/>
          </a:ln>
        </p:spPr>
        <p:txBody>
          <a:bodyPr spcFirstLastPara="1" wrap="square" lIns="121900" tIns="121900" rIns="121900" bIns="121900" anchor="t" anchorCtr="0">
            <a:noAutofit/>
          </a:bodyPr>
          <a:lstStyle/>
          <a:p>
            <a:pPr marL="609585" indent="-423323" defTabSz="609585">
              <a:lnSpc>
                <a:spcPct val="200000"/>
              </a:lnSpc>
              <a:buSzPts val="1400"/>
              <a:buFont typeface="Open Sans"/>
              <a:buAutoNum type="arabicPeriod"/>
            </a:pPr>
            <a:r>
              <a:rPr lang="en-US" dirty="0">
                <a:solidFill>
                  <a:prstClr val="black"/>
                </a:solidFill>
                <a:latin typeface="Times New Roman" panose="02020603050405020304" pitchFamily="18" charset="0"/>
                <a:ea typeface="Open Sans"/>
                <a:cs typeface="Times New Roman" panose="02020603050405020304" pitchFamily="18" charset="0"/>
                <a:sym typeface="Open Sans"/>
              </a:rPr>
              <a:t>The return to in-person instruction has provided additional insights into the instructional needs of staff and learning needs of students</a:t>
            </a:r>
            <a:endParaRPr dirty="0">
              <a:solidFill>
                <a:prstClr val="black"/>
              </a:solidFill>
              <a:latin typeface="Times New Roman" panose="02020603050405020304" pitchFamily="18" charset="0"/>
              <a:ea typeface="Open Sans"/>
              <a:cs typeface="Times New Roman" panose="02020603050405020304" pitchFamily="18" charset="0"/>
              <a:sym typeface="Open Sans"/>
            </a:endParaRPr>
          </a:p>
          <a:p>
            <a:pPr marL="609585" indent="-423323" defTabSz="609585">
              <a:lnSpc>
                <a:spcPct val="200000"/>
              </a:lnSpc>
              <a:buSzPts val="1400"/>
              <a:buFont typeface="Open Sans"/>
              <a:buAutoNum type="arabicPeriod"/>
            </a:pPr>
            <a:r>
              <a:rPr lang="en" dirty="0">
                <a:solidFill>
                  <a:prstClr val="black"/>
                </a:solidFill>
                <a:highlight>
                  <a:srgbClr val="FFFFFF"/>
                </a:highlight>
                <a:latin typeface="Times New Roman" panose="02020603050405020304" pitchFamily="18" charset="0"/>
                <a:cs typeface="Times New Roman" panose="02020603050405020304" pitchFamily="18" charset="0"/>
              </a:rPr>
              <a:t>Selecting curricular resources and implementing a new curriculum is an opportunity to foster cohesion, trust, and professional learning, as well as to assess and respond to interests and needs (Joshua Starr, </a:t>
            </a:r>
            <a:r>
              <a:rPr lang="en" i="1" dirty="0">
                <a:solidFill>
                  <a:prstClr val="black"/>
                </a:solidFill>
                <a:highlight>
                  <a:srgbClr val="FFFFFF"/>
                </a:highlight>
                <a:latin typeface="Times New Roman" panose="02020603050405020304" pitchFamily="18" charset="0"/>
                <a:cs typeface="Times New Roman" panose="02020603050405020304" pitchFamily="18" charset="0"/>
              </a:rPr>
              <a:t>To Improve the Curriculum, engage the whole system</a:t>
            </a:r>
            <a:r>
              <a:rPr lang="en" dirty="0">
                <a:solidFill>
                  <a:prstClr val="black"/>
                </a:solidFill>
                <a:highlight>
                  <a:srgbClr val="FFFFFF"/>
                </a:highlight>
                <a:latin typeface="Times New Roman" panose="02020603050405020304" pitchFamily="18" charset="0"/>
                <a:cs typeface="Times New Roman" panose="02020603050405020304" pitchFamily="18" charset="0"/>
              </a:rPr>
              <a:t>)</a:t>
            </a:r>
            <a:endParaRPr dirty="0">
              <a:solidFill>
                <a:prstClr val="black"/>
              </a:solidFill>
              <a:highlight>
                <a:srgbClr val="FFFFFF"/>
              </a:highlight>
              <a:latin typeface="Times New Roman" panose="02020603050405020304" pitchFamily="18" charset="0"/>
              <a:cs typeface="Times New Roman" panose="02020603050405020304" pitchFamily="18" charset="0"/>
            </a:endParaRPr>
          </a:p>
          <a:p>
            <a:pPr marL="190495" defTabSz="609585">
              <a:lnSpc>
                <a:spcPct val="200000"/>
              </a:lnSpc>
              <a:buSzPts val="1350"/>
            </a:pPr>
            <a:endParaRPr dirty="0">
              <a:solidFill>
                <a:prstClr val="black"/>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1036701" y="639375"/>
            <a:ext cx="11360800" cy="943200"/>
          </a:xfrm>
          <a:prstGeom prst="rect">
            <a:avLst/>
          </a:prstGeom>
        </p:spPr>
        <p:txBody>
          <a:bodyPr spcFirstLastPara="1" vert="horz" wrap="square" lIns="121900" tIns="121900" rIns="121900" bIns="121900" rtlCol="0" anchor="t" anchorCtr="0">
            <a:noAutofit/>
          </a:bodyPr>
          <a:lstStyle/>
          <a:p>
            <a:pPr algn="l"/>
            <a:r>
              <a:rPr lang="en" dirty="0"/>
              <a:t>What was the Process?</a:t>
            </a:r>
            <a:endParaRPr dirty="0"/>
          </a:p>
        </p:txBody>
      </p:sp>
      <p:sp>
        <p:nvSpPr>
          <p:cNvPr id="80" name="Google Shape;80;p15"/>
          <p:cNvSpPr txBox="1">
            <a:spLocks noGrp="1"/>
          </p:cNvSpPr>
          <p:nvPr>
            <p:ph type="body" idx="1"/>
          </p:nvPr>
        </p:nvSpPr>
        <p:spPr>
          <a:xfrm>
            <a:off x="831200" y="1582575"/>
            <a:ext cx="10741675" cy="4688000"/>
          </a:xfrm>
          <a:prstGeom prst="rect">
            <a:avLst/>
          </a:prstGeom>
        </p:spPr>
        <p:txBody>
          <a:bodyPr spcFirstLastPara="1" vert="horz" wrap="square" lIns="121900" tIns="121900" rIns="121900" bIns="121900" rtlCol="0" anchor="t" anchorCtr="0">
            <a:noAutofit/>
          </a:bodyPr>
          <a:lstStyle/>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RFP issued in July 2022</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Sub-committee convened to review submissions using guidelines outlined in RFP and select top 3 vendors</a:t>
            </a: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Top 3 vendors invited to present and unpack the curricular resources to full committee.  </a:t>
            </a:r>
          </a:p>
          <a:p>
            <a:pPr marL="135463" indent="0">
              <a:buClr>
                <a:srgbClr val="000000"/>
              </a:buClr>
              <a:buSzPts val="2000"/>
              <a:buNone/>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      (McGraw Hill; Bedford, Freeman, and Worth Publishing; and Savvas Learning</a:t>
            </a:r>
          </a:p>
          <a:p>
            <a:pPr marL="135463" indent="0">
              <a:buClr>
                <a:srgbClr val="000000"/>
              </a:buClr>
              <a:buSzPts val="2000"/>
              <a:buNone/>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      Company)</a:t>
            </a:r>
          </a:p>
          <a:p>
            <a:pPr indent="-474121">
              <a:buClr>
                <a:srgbClr val="000000"/>
              </a:buClr>
              <a:buSzPts val="2000"/>
              <a:buFont typeface="Calibri"/>
              <a:buChar char="●"/>
            </a:pP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Committee convened for instruction on use of the </a:t>
            </a:r>
            <a:r>
              <a:rPr lang="en-US" sz="2267" dirty="0" err="1">
                <a:solidFill>
                  <a:srgbClr val="000000"/>
                </a:solidFill>
                <a:latin typeface="Times New Roman" panose="02020603050405020304" pitchFamily="18" charset="0"/>
                <a:ea typeface="Calibri"/>
                <a:cs typeface="Times New Roman" panose="02020603050405020304" pitchFamily="18" charset="0"/>
                <a:sym typeface="Calibri"/>
              </a:rPr>
              <a:t>EQuIP</a:t>
            </a: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 Rubric for Science</a:t>
            </a: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The committee probed each vendor’s materials during in depth Q&amp;A session </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Committee members </a:t>
            </a: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completed assigned sections of </a:t>
            </a:r>
            <a:r>
              <a:rPr lang="en-US" sz="2267" dirty="0" err="1">
                <a:solidFill>
                  <a:srgbClr val="000000"/>
                </a:solidFill>
                <a:latin typeface="Times New Roman" panose="02020603050405020304" pitchFamily="18" charset="0"/>
                <a:ea typeface="Calibri"/>
                <a:cs typeface="Times New Roman" panose="02020603050405020304" pitchFamily="18" charset="0"/>
                <a:sym typeface="Calibri"/>
              </a:rPr>
              <a:t>EQuIP</a:t>
            </a: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 Rubric for Science</a:t>
            </a:r>
          </a:p>
          <a:p>
            <a:pPr indent="-474121">
              <a:buClr>
                <a:srgbClr val="000000"/>
              </a:buClr>
              <a:buSzPts val="2000"/>
              <a:buFont typeface="Calibri"/>
              <a:buChar char="●"/>
            </a:pPr>
            <a:r>
              <a:rPr lang="en-US" sz="2267" dirty="0">
                <a:solidFill>
                  <a:srgbClr val="000000"/>
                </a:solidFill>
                <a:latin typeface="Times New Roman" panose="02020603050405020304" pitchFamily="18" charset="0"/>
                <a:ea typeface="Calibri"/>
                <a:cs typeface="Times New Roman" panose="02020603050405020304" pitchFamily="18" charset="0"/>
                <a:sym typeface="Calibri"/>
              </a:rPr>
              <a:t>Open dialogue amongst committee members</a:t>
            </a:r>
            <a:endParaRPr sz="2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74121">
              <a:buClr>
                <a:srgbClr val="000000"/>
              </a:buClr>
              <a:buSzPts val="2000"/>
              <a:buFont typeface="Calibri"/>
              <a:buChar char="●"/>
            </a:pPr>
            <a:r>
              <a:rPr lang="en" sz="2267" dirty="0">
                <a:solidFill>
                  <a:srgbClr val="000000"/>
                </a:solidFill>
                <a:latin typeface="Times New Roman" panose="02020603050405020304" pitchFamily="18" charset="0"/>
                <a:ea typeface="Calibri"/>
                <a:cs typeface="Times New Roman" panose="02020603050405020304" pitchFamily="18" charset="0"/>
                <a:sym typeface="Calibri"/>
              </a:rPr>
              <a:t>The committee’s findings presented to Superintendent</a:t>
            </a:r>
            <a:endParaRPr sz="2267"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200016" y="718400"/>
            <a:ext cx="11360800" cy="943200"/>
          </a:xfrm>
          <a:prstGeom prst="rect">
            <a:avLst/>
          </a:prstGeom>
        </p:spPr>
        <p:txBody>
          <a:bodyPr spcFirstLastPara="1" vert="horz" wrap="square" lIns="121900" tIns="121900" rIns="121900" bIns="121900" rtlCol="0" anchor="t" anchorCtr="0">
            <a:noAutofit/>
          </a:bodyPr>
          <a:lstStyle/>
          <a:p>
            <a:pPr algn="l"/>
            <a:r>
              <a:rPr lang="en" sz="4000" dirty="0">
                <a:latin typeface="Times New Roman" panose="02020603050405020304" pitchFamily="18" charset="0"/>
                <a:cs typeface="Times New Roman" panose="02020603050405020304" pitchFamily="18" charset="0"/>
              </a:rPr>
              <a:t>Who was on the committee?</a:t>
            </a:r>
            <a:endParaRPr sz="4000" dirty="0">
              <a:latin typeface="Times New Roman" panose="02020603050405020304" pitchFamily="18" charset="0"/>
              <a:cs typeface="Times New Roman" panose="02020603050405020304" pitchFamily="18" charset="0"/>
            </a:endParaRPr>
          </a:p>
        </p:txBody>
      </p:sp>
      <p:sp>
        <p:nvSpPr>
          <p:cNvPr id="86" name="Google Shape;86;p16"/>
          <p:cNvSpPr txBox="1">
            <a:spLocks noGrp="1"/>
          </p:cNvSpPr>
          <p:nvPr>
            <p:ph type="body" idx="1"/>
          </p:nvPr>
        </p:nvSpPr>
        <p:spPr>
          <a:xfrm>
            <a:off x="831200" y="1661601"/>
            <a:ext cx="11360800" cy="3866051"/>
          </a:xfrm>
          <a:prstGeom prst="rect">
            <a:avLst/>
          </a:prstGeom>
        </p:spPr>
        <p:txBody>
          <a:bodyPr spcFirstLastPara="1" vert="horz" wrap="square" lIns="121900" tIns="121900" rIns="121900" bIns="121900" rtlCol="0" anchor="t" anchorCtr="0">
            <a:noAutofit/>
          </a:bodyPr>
          <a:lstStyle/>
          <a:p>
            <a:pPr indent="-440256">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Representation from across title, grade level, and servicing of student sub-group</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3 Teachers who service grades 9-12</a:t>
            </a: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1 Teacher Coach</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1"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2 Administrators</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lvl="2" indent="-440256">
              <a:spcBef>
                <a:spcPts val="0"/>
              </a:spcBef>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1 Executive Director, 1 Supervisor</a:t>
            </a:r>
            <a:endParaRPr sz="3733"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Bef>
                <a:spcPts val="2133"/>
              </a:spcBef>
              <a:buNone/>
            </a:pPr>
            <a:r>
              <a:rPr lang="en" sz="2133" u="sng" dirty="0">
                <a:solidFill>
                  <a:srgbClr val="000000"/>
                </a:solidFill>
                <a:latin typeface="Times New Roman" panose="02020603050405020304" pitchFamily="18" charset="0"/>
                <a:ea typeface="Calibri"/>
                <a:cs typeface="Times New Roman" panose="02020603050405020304" pitchFamily="18" charset="0"/>
                <a:sym typeface="Calibri"/>
              </a:rPr>
              <a:t>Evaluation Materials</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40256">
              <a:spcBef>
                <a:spcPts val="2133"/>
              </a:spcBef>
              <a:buClr>
                <a:srgbClr val="000000"/>
              </a:buClr>
              <a:buSzPts val="1600"/>
              <a:buFont typeface="Calibri"/>
              <a:buChar char="●"/>
            </a:pPr>
            <a:r>
              <a:rPr lang="en-US" sz="2133" dirty="0" err="1">
                <a:solidFill>
                  <a:srgbClr val="000000"/>
                </a:solidFill>
                <a:latin typeface="Times New Roman" panose="02020603050405020304" pitchFamily="18" charset="0"/>
                <a:ea typeface="Calibri"/>
                <a:cs typeface="Times New Roman" panose="02020603050405020304" pitchFamily="18" charset="0"/>
                <a:sym typeface="Calibri"/>
              </a:rPr>
              <a:t>EQuIP</a:t>
            </a: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 Rubric for Science</a:t>
            </a:r>
            <a:endParaRPr sz="4267" dirty="0">
              <a:solidFill>
                <a:srgbClr val="000000"/>
              </a:solidFill>
              <a:latin typeface="Times New Roman" panose="02020603050405020304" pitchFamily="18" charset="0"/>
              <a:ea typeface="Calibri"/>
              <a:cs typeface="Times New Roman" panose="02020603050405020304" pitchFamily="18" charset="0"/>
              <a:sym typeface="Calibri"/>
            </a:endParaRPr>
          </a:p>
          <a:p>
            <a:pPr indent="-440256">
              <a:buClr>
                <a:srgbClr val="000000"/>
              </a:buClr>
              <a:buSzPts val="1600"/>
              <a:buFont typeface="Calibri"/>
              <a:buChar char="●"/>
            </a:pPr>
            <a:r>
              <a:rPr lang="en" sz="2133" dirty="0">
                <a:solidFill>
                  <a:srgbClr val="000000"/>
                </a:solidFill>
                <a:latin typeface="Times New Roman" panose="02020603050405020304" pitchFamily="18" charset="0"/>
                <a:ea typeface="Calibri"/>
                <a:cs typeface="Times New Roman" panose="02020603050405020304" pitchFamily="18" charset="0"/>
                <a:sym typeface="Calibri"/>
              </a:rPr>
              <a:t>New Jersey Student Learning Standards for Science</a:t>
            </a:r>
          </a:p>
          <a:p>
            <a:pPr indent="-440256">
              <a:buClr>
                <a:srgbClr val="000000"/>
              </a:buClr>
              <a:buSzPts val="1600"/>
              <a:buFont typeface="Calibri"/>
              <a:buChar char="●"/>
            </a:pPr>
            <a:r>
              <a:rPr lang="en-US" sz="2133" dirty="0">
                <a:solidFill>
                  <a:srgbClr val="000000"/>
                </a:solidFill>
                <a:latin typeface="Times New Roman" panose="02020603050405020304" pitchFamily="18" charset="0"/>
                <a:ea typeface="Calibri"/>
                <a:cs typeface="Times New Roman" panose="02020603050405020304" pitchFamily="18" charset="0"/>
                <a:sym typeface="Calibri"/>
              </a:rPr>
              <a:t>College Board Sample Syllabi</a:t>
            </a:r>
            <a:endParaRPr lang="en" sz="2133" dirty="0">
              <a:solidFill>
                <a:srgbClr val="000000"/>
              </a:solidFill>
              <a:latin typeface="Times New Roman" panose="02020603050405020304" pitchFamily="18" charset="0"/>
              <a:ea typeface="Calibri"/>
              <a:cs typeface="Times New Roman" panose="02020603050405020304" pitchFamily="18" charset="0"/>
              <a:sym typeface="Calibri"/>
            </a:endParaRPr>
          </a:p>
          <a:p>
            <a:pPr indent="0">
              <a:spcAft>
                <a:spcPts val="2133"/>
              </a:spcAft>
              <a:buNone/>
            </a:pPr>
            <a:endParaRP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2795</TotalTime>
  <Words>4166</Words>
  <Application>Microsoft Office PowerPoint</Application>
  <PresentationFormat>Widescreen</PresentationFormat>
  <Paragraphs>399</Paragraphs>
  <Slides>62</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Arial</vt:lpstr>
      <vt:lpstr>Calibri</vt:lpstr>
      <vt:lpstr>Garamond</vt:lpstr>
      <vt:lpstr>Lustria</vt:lpstr>
      <vt:lpstr>Open Sans</vt:lpstr>
      <vt:lpstr>Source Sans Pro</vt:lpstr>
      <vt:lpstr>Times New Roman</vt:lpstr>
      <vt:lpstr>Wingdings</vt:lpstr>
      <vt:lpstr>Organic</vt:lpstr>
      <vt:lpstr>1_Organic</vt:lpstr>
      <vt:lpstr>                Superintendent’s Report Orange Public Schools  “Good to Great”  </vt:lpstr>
      <vt:lpstr>Back to School Night Reminders </vt:lpstr>
      <vt:lpstr>Hispanic Heritage Month Begins on September 15th </vt:lpstr>
      <vt:lpstr>PowerPoint Presentation</vt:lpstr>
      <vt:lpstr>Mock Trial Program at the Orange Township Courthouse (Saturday, September 10, 2022)</vt:lpstr>
      <vt:lpstr>  Honors Biology, Honors Chemistry, Honors Environmental Science, Honors Physics, &amp; AP Chemistry Curricular Resources  via Savvas Learning Company</vt:lpstr>
      <vt:lpstr>Why now?</vt:lpstr>
      <vt:lpstr>What was the Process?</vt:lpstr>
      <vt:lpstr>Who was on the committee?</vt:lpstr>
      <vt:lpstr>EQuIP Rubric for Science</vt:lpstr>
      <vt:lpstr>PowerPoint Presentation</vt:lpstr>
      <vt:lpstr>PowerPoint Presentation</vt:lpstr>
      <vt:lpstr>PowerPoint Presentation</vt:lpstr>
      <vt:lpstr>PowerPoint Presentation</vt:lpstr>
      <vt:lpstr>PowerPoint Presentation</vt:lpstr>
      <vt:lpstr>Savvas Learning Company Key Features</vt:lpstr>
      <vt:lpstr>Savvas Learning Company Key Features</vt:lpstr>
      <vt:lpstr>Savvas Learning Company</vt:lpstr>
      <vt:lpstr>Savvas Learning Company</vt:lpstr>
      <vt:lpstr>What does it cost?</vt:lpstr>
      <vt:lpstr>  AP Biology, AP Environmental Science, &amp; AP Physics Curricular Resources  via Bedford, Freeman, and Worth Publishing</vt:lpstr>
      <vt:lpstr>Why now?</vt:lpstr>
      <vt:lpstr>What was the Process?</vt:lpstr>
      <vt:lpstr>Who was on the committee?</vt:lpstr>
      <vt:lpstr>EQuIP Rubric for Science</vt:lpstr>
      <vt:lpstr>PowerPoint Presentation</vt:lpstr>
      <vt:lpstr>Biology for the AP Course (First edition) Key Features</vt:lpstr>
      <vt:lpstr>PowerPoint Presentation</vt:lpstr>
      <vt:lpstr>Environmental Science for AP 3rd edition Key Features</vt:lpstr>
      <vt:lpstr>PowerPoint Presentation</vt:lpstr>
      <vt:lpstr>College Physics for the AP Physics 1 Course 2nd edition Key Features</vt:lpstr>
      <vt:lpstr>Bedford, Freeman, and Worth Publishing </vt:lpstr>
      <vt:lpstr>Bedford, Freeman, and Worth Publishing </vt:lpstr>
      <vt:lpstr>What does it cost?</vt:lpstr>
      <vt:lpstr>  Algebra I, Geometry, and Algebra II Illustrative Mathematics Curricular Resource  via Kendall Hunt Publishing</vt:lpstr>
      <vt:lpstr>Why now?</vt:lpstr>
      <vt:lpstr>What was the Process?</vt:lpstr>
      <vt:lpstr>Who was on the committee?</vt:lpstr>
      <vt:lpstr>Instructional Materials Evaluation Tool</vt:lpstr>
      <vt:lpstr>Illustrative Mathematics via Kendall Hunt Publishing</vt:lpstr>
      <vt:lpstr>Illustrative Mathematics via Kendall Hunt Publishing </vt:lpstr>
      <vt:lpstr>Illustrative Mathematics via Kendall Hunt Publishing </vt:lpstr>
      <vt:lpstr>Illustrative Mathematics via Kendall Hunt Publishing</vt:lpstr>
      <vt:lpstr>Illustrative Mathematics via Kendall Hunt Publishing </vt:lpstr>
      <vt:lpstr>Illustrative Mathematics via Kendall Hunt Publishing </vt:lpstr>
      <vt:lpstr>Illustrative Mathematics via Kendall Hunt Publishing </vt:lpstr>
      <vt:lpstr>Illustrative Mathematics via Kendall Hunt Publishing</vt:lpstr>
      <vt:lpstr>What does it cost?</vt:lpstr>
      <vt:lpstr>The Orange Public Schools Facilities Update </vt:lpstr>
      <vt:lpstr>District facility Maintenance &amp; Custodial Services Updates</vt:lpstr>
      <vt:lpstr>Facility Updates</vt:lpstr>
      <vt:lpstr>Facility Updates</vt:lpstr>
      <vt:lpstr>Orange High School</vt:lpstr>
      <vt:lpstr>Heywood Avenue School</vt:lpstr>
      <vt:lpstr>John Robert Lewis Early Childhood Center </vt:lpstr>
      <vt:lpstr>Orange Preparatory Academy Of Inquiry and Innovation </vt:lpstr>
      <vt:lpstr>Orange Preparatory Academy of Inquiry and Innovation </vt:lpstr>
      <vt:lpstr>In the Month of September  2022</vt:lpstr>
      <vt:lpstr>Reminder from the Office of Facilities </vt:lpstr>
      <vt:lpstr>Reminder:  The Orange App Have you signed up? You know I am sending blasts out for folks to sign up…Stay Tuned  </vt:lpstr>
      <vt:lpstr>Reminder:  School Times for Staff and Students  SY 2022-2023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Priorities</dc:title>
  <dc:creator>tina powell</dc:creator>
  <cp:lastModifiedBy>Dr. Gerald Fitzhugh II</cp:lastModifiedBy>
  <cp:revision>104</cp:revision>
  <cp:lastPrinted>2022-04-11T15:45:12Z</cp:lastPrinted>
  <dcterms:created xsi:type="dcterms:W3CDTF">2021-08-06T01:43:20Z</dcterms:created>
  <dcterms:modified xsi:type="dcterms:W3CDTF">2022-09-14T01:24:43Z</dcterms:modified>
</cp:coreProperties>
</file>